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1"/>
  </p:sldMasterIdLst>
  <p:notesMasterIdLst>
    <p:notesMasterId r:id="rId26"/>
  </p:notesMasterIdLst>
  <p:handoutMasterIdLst>
    <p:handoutMasterId r:id="rId27"/>
  </p:handoutMasterIdLst>
  <p:sldIdLst>
    <p:sldId id="1582" r:id="rId2"/>
    <p:sldId id="441" r:id="rId3"/>
    <p:sldId id="1487" r:id="rId4"/>
    <p:sldId id="1514" r:id="rId5"/>
    <p:sldId id="1565" r:id="rId6"/>
    <p:sldId id="1566" r:id="rId7"/>
    <p:sldId id="1567" r:id="rId8"/>
    <p:sldId id="1569" r:id="rId9"/>
    <p:sldId id="1572" r:id="rId10"/>
    <p:sldId id="1563" r:id="rId11"/>
    <p:sldId id="1570" r:id="rId12"/>
    <p:sldId id="1525" r:id="rId13"/>
    <p:sldId id="1574" r:id="rId14"/>
    <p:sldId id="1573" r:id="rId15"/>
    <p:sldId id="1575" r:id="rId16"/>
    <p:sldId id="1559" r:id="rId17"/>
    <p:sldId id="1522" r:id="rId18"/>
    <p:sldId id="1556" r:id="rId19"/>
    <p:sldId id="350" r:id="rId20"/>
    <p:sldId id="1560" r:id="rId21"/>
    <p:sldId id="1577" r:id="rId22"/>
    <p:sldId id="1562" r:id="rId23"/>
    <p:sldId id="1584" r:id="rId24"/>
    <p:sldId id="1551" r:id="rId25"/>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7C3792FC-6DEF-4B28-B578-19ECE8839D3E}">
          <p14:sldIdLst>
            <p14:sldId id="1582"/>
            <p14:sldId id="441"/>
            <p14:sldId id="1487"/>
            <p14:sldId id="1514"/>
            <p14:sldId id="1565"/>
            <p14:sldId id="1566"/>
            <p14:sldId id="1567"/>
            <p14:sldId id="1569"/>
            <p14:sldId id="1572"/>
            <p14:sldId id="1563"/>
            <p14:sldId id="1570"/>
            <p14:sldId id="1525"/>
            <p14:sldId id="1574"/>
            <p14:sldId id="1573"/>
            <p14:sldId id="1575"/>
            <p14:sldId id="1559"/>
            <p14:sldId id="1522"/>
            <p14:sldId id="1556"/>
            <p14:sldId id="350"/>
            <p14:sldId id="1560"/>
            <p14:sldId id="1577"/>
            <p14:sldId id="1562"/>
            <p14:sldId id="1584"/>
            <p14:sldId id="1551"/>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Autor" initials="A" lastIdx="0" clrIdx="1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F4544"/>
    <a:srgbClr val="010101"/>
    <a:srgbClr val="4F4645"/>
    <a:srgbClr val="4E4544"/>
    <a:srgbClr val="314D76"/>
    <a:srgbClr val="294369"/>
    <a:srgbClr val="73ABFD"/>
    <a:srgbClr val="984807"/>
    <a:srgbClr val="80B5E3"/>
    <a:srgbClr val="A97B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24556" autoAdjust="0"/>
    <p:restoredTop sz="69231" autoAdjust="0"/>
  </p:normalViewPr>
  <p:slideViewPr>
    <p:cSldViewPr snapToGrid="0">
      <p:cViewPr>
        <p:scale>
          <a:sx n="66" d="100"/>
          <a:sy n="66" d="100"/>
        </p:scale>
        <p:origin x="1764" y="606"/>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 d="1"/>
        <a:sy n="1" d="1"/>
      </p:scale>
      <p:origin x="0" y="0"/>
    </p:cViewPr>
  </p:sorterViewPr>
  <p:notesViewPr>
    <p:cSldViewPr snapToGrid="0" showGuides="1">
      <p:cViewPr varScale="1">
        <p:scale>
          <a:sx n="97" d="100"/>
          <a:sy n="97" d="100"/>
        </p:scale>
        <p:origin x="3546" y="54"/>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E488649-8371-4304-BCBF-DF4DE0147E53}"/>
              </a:ext>
            </a:extLst>
          </p:cNvPr>
          <p:cNvSpPr>
            <a:spLocks noGrp="1"/>
          </p:cNvSpPr>
          <p:nvPr>
            <p:ph type="sldNum" sz="quarter" idx="3"/>
          </p:nvPr>
        </p:nvSpPr>
        <p:spPr>
          <a:xfrm>
            <a:off x="4014788" y="8902700"/>
            <a:ext cx="3070225" cy="469900"/>
          </a:xfrm>
          <a:prstGeom prst="rect">
            <a:avLst/>
          </a:prstGeom>
        </p:spPr>
        <p:txBody>
          <a:bodyPr vert="horz" lIns="91440" tIns="45720" rIns="91440" bIns="45720" rtlCol="0" anchor="b"/>
          <a:lstStyle>
            <a:lvl1pPr algn="r">
              <a:defRPr sz="1200"/>
            </a:lvl1pPr>
          </a:lstStyle>
          <a:p>
            <a:fld id="{09E61CB6-3E5E-411A-A4FC-FE2317F7D52D}" type="slidenum">
              <a:rPr lang="de-DE" sz="1400" smtClean="0">
                <a:latin typeface="Consolas" panose="020B0609020204030204" pitchFamily="49" charset="0"/>
              </a:rPr>
              <a:t>‹Nr.›</a:t>
            </a:fld>
            <a:endParaRPr lang="de-DE" sz="1400">
              <a:latin typeface="Consolas" panose="020B0609020204030204" pitchFamily="49"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437005" y="4451330"/>
            <a:ext cx="6228907" cy="4451013"/>
          </a:xfrm>
          <a:prstGeom prst="rect">
            <a:avLst/>
          </a:prstGeom>
        </p:spPr>
        <p:txBody>
          <a:bodyPr vert="horz" lIns="94044" tIns="47022" rIns="94044" bIns="47022" rtlCol="0"/>
          <a:lstStyle/>
          <a:p>
            <a:pPr lvl="0"/>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400">
                <a:latin typeface="Consolas" panose="020B0609020204030204" pitchFamily="49"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indent="0" algn="l" defTabSz="914363" rtl="0" eaLnBrk="1" latinLnBrk="0" hangingPunct="1">
      <a:lnSpc>
        <a:spcPct val="150000"/>
      </a:lnSpc>
      <a:spcAft>
        <a:spcPts val="0"/>
      </a:spcAft>
      <a:buFont typeface="Arial" panose="020B0604020202020204" pitchFamily="34" charset="0"/>
      <a:buNone/>
      <a:defRPr sz="1200" kern="1200">
        <a:solidFill>
          <a:schemeClr val="tx1"/>
        </a:solidFill>
        <a:latin typeface="Consolas" panose="020B0609020204030204" pitchFamily="49" charset="0"/>
        <a:ea typeface="+mn-ea"/>
        <a:cs typeface="+mn-cs"/>
      </a:defRPr>
    </a:lvl1pPr>
    <a:lvl2pPr marL="107152" indent="0" algn="l" defTabSz="914363" rtl="0" eaLnBrk="1" latinLnBrk="0" hangingPunct="1">
      <a:lnSpc>
        <a:spcPct val="150000"/>
      </a:lnSpc>
      <a:spcAft>
        <a:spcPts val="0"/>
      </a:spcAft>
      <a:buFont typeface="Arial" panose="020B0604020202020204" pitchFamily="34" charset="0"/>
      <a:buNone/>
      <a:defRPr sz="1200" kern="1200">
        <a:solidFill>
          <a:schemeClr val="tx1"/>
        </a:solidFill>
        <a:latin typeface="Consolas" panose="020B0609020204030204" pitchFamily="49" charset="0"/>
        <a:ea typeface="+mn-ea"/>
        <a:cs typeface="+mn-cs"/>
      </a:defRPr>
    </a:lvl2pPr>
    <a:lvl3pPr marL="212980" indent="0" algn="l" defTabSz="914363" rtl="0" eaLnBrk="1" latinLnBrk="0" hangingPunct="1">
      <a:lnSpc>
        <a:spcPct val="150000"/>
      </a:lnSpc>
      <a:spcAft>
        <a:spcPts val="0"/>
      </a:spcAft>
      <a:buFont typeface="Arial" panose="020B0604020202020204" pitchFamily="34" charset="0"/>
      <a:buNone/>
      <a:defRPr sz="1200" kern="1200">
        <a:solidFill>
          <a:schemeClr val="tx1"/>
        </a:solidFill>
        <a:latin typeface="Consolas" panose="020B0609020204030204" pitchFamily="49" charset="0"/>
        <a:ea typeface="+mn-ea"/>
        <a:cs typeface="+mn-cs"/>
      </a:defRPr>
    </a:lvl3pPr>
    <a:lvl4pPr marL="336008" indent="0" algn="l" defTabSz="914363" rtl="0" eaLnBrk="1" latinLnBrk="0" hangingPunct="1">
      <a:lnSpc>
        <a:spcPct val="150000"/>
      </a:lnSpc>
      <a:spcAft>
        <a:spcPts val="0"/>
      </a:spcAft>
      <a:buFont typeface="Arial" panose="020B0604020202020204" pitchFamily="34" charset="0"/>
      <a:buNone/>
      <a:defRPr sz="1200" kern="1200">
        <a:solidFill>
          <a:schemeClr val="tx1"/>
        </a:solidFill>
        <a:latin typeface="Consolas" panose="020B0609020204030204" pitchFamily="49" charset="0"/>
        <a:ea typeface="+mn-ea"/>
        <a:cs typeface="+mn-cs"/>
      </a:defRPr>
    </a:lvl4pPr>
    <a:lvl5pPr marL="500042" indent="0" algn="l" defTabSz="914363" rtl="0" eaLnBrk="1" latinLnBrk="0" hangingPunct="1">
      <a:lnSpc>
        <a:spcPct val="150000"/>
      </a:lnSpc>
      <a:spcAft>
        <a:spcPts val="0"/>
      </a:spcAft>
      <a:buFont typeface="Arial" panose="020B0604020202020204" pitchFamily="34" charset="0"/>
      <a:buNone/>
      <a:defRPr sz="1200" kern="1200">
        <a:solidFill>
          <a:schemeClr val="tx1"/>
        </a:solidFill>
        <a:latin typeface="Consolas" panose="020B0609020204030204" pitchFamily="49"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DE" b="1">
                <a:latin typeface="+mn-lt"/>
              </a:rPr>
              <a:t>P</a:t>
            </a:r>
            <a:r>
              <a:rPr lang="en-US" b="1">
                <a:latin typeface="+mn-lt"/>
              </a:rPr>
              <a:t>o</a:t>
            </a:r>
            <a:r>
              <a:rPr lang="en-DE" b="1">
                <a:latin typeface="+mn-lt"/>
              </a:rPr>
              <a:t>w</a:t>
            </a:r>
            <a:r>
              <a:rPr lang="en-US" b="1">
                <a:latin typeface="+mn-lt"/>
              </a:rPr>
              <a:t>e</a:t>
            </a:r>
            <a:r>
              <a:rPr lang="en-DE" b="1">
                <a:latin typeface="+mn-lt"/>
              </a:rPr>
              <a:t>r</a:t>
            </a:r>
            <a:r>
              <a:rPr lang="en-US" b="1">
                <a:latin typeface="+mn-lt"/>
              </a:rPr>
              <a:t>S</a:t>
            </a:r>
            <a:r>
              <a:rPr lang="en-DE" b="1">
                <a:latin typeface="+mn-lt"/>
              </a:rPr>
              <a:t>h</a:t>
            </a:r>
            <a:r>
              <a:rPr lang="en-US" b="1">
                <a:latin typeface="+mn-lt"/>
              </a:rPr>
              <a:t>e</a:t>
            </a:r>
            <a:r>
              <a:rPr lang="en-DE" b="1">
                <a:latin typeface="+mn-lt"/>
              </a:rPr>
              <a:t>l</a:t>
            </a:r>
            <a:r>
              <a:rPr lang="en-US" b="1">
                <a:latin typeface="+mn-lt"/>
              </a:rPr>
              <a:t>l</a:t>
            </a:r>
            <a:r>
              <a:rPr lang="en-DE" b="1">
                <a:latin typeface="+mn-lt"/>
              </a:rPr>
              <a:t> </a:t>
            </a:r>
            <a:r>
              <a:rPr lang="en-US" b="1">
                <a:latin typeface="+mn-lt"/>
              </a:rPr>
              <a:t>S</a:t>
            </a:r>
            <a:r>
              <a:rPr lang="en-DE" b="1">
                <a:latin typeface="+mn-lt"/>
              </a:rPr>
              <a:t>aturday </a:t>
            </a:r>
            <a:br>
              <a:rPr lang="en-DE" b="1">
                <a:latin typeface="+mn-lt"/>
              </a:rPr>
            </a:br>
            <a:r>
              <a:rPr lang="en-US">
                <a:latin typeface="+mn-lt"/>
              </a:rPr>
              <a:t>H</a:t>
            </a:r>
            <a:r>
              <a:rPr lang="en-DE">
                <a:latin typeface="+mn-lt"/>
              </a:rPr>
              <a:t>a</a:t>
            </a:r>
            <a:r>
              <a:rPr lang="en-US">
                <a:latin typeface="+mn-lt"/>
              </a:rPr>
              <a:t>n</a:t>
            </a:r>
            <a:r>
              <a:rPr lang="en-DE">
                <a:latin typeface="+mn-lt"/>
              </a:rPr>
              <a:t>n</a:t>
            </a:r>
            <a:r>
              <a:rPr lang="en-US">
                <a:latin typeface="+mn-lt"/>
              </a:rPr>
              <a:t>o</a:t>
            </a:r>
            <a:r>
              <a:rPr lang="en-DE">
                <a:latin typeface="+mn-lt"/>
              </a:rPr>
              <a:t>v</a:t>
            </a:r>
            <a:r>
              <a:rPr lang="en-US">
                <a:latin typeface="+mn-lt"/>
              </a:rPr>
              <a:t>e</a:t>
            </a:r>
            <a:r>
              <a:rPr lang="en-DE">
                <a:latin typeface="+mn-lt"/>
              </a:rPr>
              <a:t>r </a:t>
            </a:r>
            <a:r>
              <a:rPr lang="en-US">
                <a:latin typeface="+mn-lt"/>
              </a:rPr>
              <a:t>2023</a:t>
            </a:r>
            <a:endParaRPr lang="en-DE">
              <a:latin typeface="+mn-lt"/>
            </a:endParaRPr>
          </a:p>
          <a:p>
            <a:r>
              <a:rPr lang="en-DE">
                <a:latin typeface="Consolas" panose="020B0609020204030204" pitchFamily="49" charset="0"/>
              </a:rPr>
              <a:t>https://pssat.de</a:t>
            </a:r>
          </a:p>
        </p:txBody>
      </p:sp>
      <p:sp>
        <p:nvSpPr>
          <p:cNvPr id="4" name="Foliennummernplatzhalter 3"/>
          <p:cNvSpPr>
            <a:spLocks noGrp="1"/>
          </p:cNvSpPr>
          <p:nvPr>
            <p:ph type="sldNum" sz="quarter" idx="5"/>
          </p:nvPr>
        </p:nvSpPr>
        <p:spPr/>
        <p:txBody>
          <a:bodyPr/>
          <a:lstStyle/>
          <a:p>
            <a:pPr>
              <a:defRPr/>
            </a:pPr>
            <a:fld id="{0C6D6275-D5B4-459A-B2A3-212CA60D2300}" type="slidenum">
              <a:rPr lang="de-DE" smtClean="0"/>
              <a:pPr>
                <a:defRPr/>
              </a:pPr>
              <a:t>1</a:t>
            </a:fld>
            <a:endParaRPr lang="de-DE"/>
          </a:p>
        </p:txBody>
      </p:sp>
    </p:spTree>
    <p:extLst>
      <p:ext uri="{BB962C8B-B14F-4D97-AF65-F5344CB8AC3E}">
        <p14:creationId xmlns:p14="http://schemas.microsoft.com/office/powerpoint/2010/main" val="3607456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DE" sz="1200"/>
              <a:t>https://</a:t>
            </a:r>
            <a:r>
              <a:rPr lang="de-DE" sz="1200"/>
              <a:t>github.com/AndreasNick/SimplePackageProvider</a:t>
            </a:r>
            <a:endParaRPr lang="de-DE"/>
          </a:p>
        </p:txBody>
      </p:sp>
      <p:sp>
        <p:nvSpPr>
          <p:cNvPr id="4" name="Foliennummernplatzhalter 3"/>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029817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Scoop demo</a:t>
            </a:r>
          </a:p>
        </p:txBody>
      </p:sp>
      <p:sp>
        <p:nvSpPr>
          <p:cNvPr id="4" name="Foliennummernplatzhalter 3"/>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851742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66152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https://en.wikipedia.org/wiki/Microsoft_App-V</a:t>
            </a:r>
          </a:p>
        </p:txBody>
      </p:sp>
      <p:sp>
        <p:nvSpPr>
          <p:cNvPr id="4" name="Foliennummernplatzhalter 3"/>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96485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353635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DE">
                <a:latin typeface="+mj-lt"/>
              </a:rPr>
              <a:t>Windows 10 MSIX packaging environment</a:t>
            </a:r>
            <a:endParaRPr lang="de-DE">
              <a:latin typeface="+mj-lt"/>
            </a:endParaRPr>
          </a:p>
        </p:txBody>
      </p:sp>
      <p:sp>
        <p:nvSpPr>
          <p:cNvPr id="4" name="Foliennummernplatzhalter 3"/>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749044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400" b="0" i="0" u="none" strike="noStrike" kern="1200" cap="none" spc="0" normalizeH="0" baseline="0" noProof="0" smtClean="0">
                <a:ln>
                  <a:noFill/>
                </a:ln>
                <a:solidFill>
                  <a:prstClr val="black"/>
                </a:solidFill>
                <a:effectLst/>
                <a:uLnTx/>
                <a:uFillTx/>
                <a:latin typeface="Consolas" panose="020B0609020204030204" pitchFamily="49"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16</a:t>
            </a:fld>
            <a:endPar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002109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DE"/>
              <a:t>http://</a:t>
            </a:r>
            <a:r>
              <a:rPr lang="de-DE"/>
              <a:t>slidingwindows.de/slw18</a:t>
            </a:r>
          </a:p>
        </p:txBody>
      </p:sp>
      <p:sp>
        <p:nvSpPr>
          <p:cNvPr id="4" name="Foliennummernplatzhalter 3"/>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834466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382095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DE">
                <a:latin typeface="+mj-lt"/>
              </a:rPr>
              <a:t>Sliding Windows, Episode 20</a:t>
            </a:r>
          </a:p>
          <a:p>
            <a:r>
              <a:rPr lang="de-DE">
                <a:latin typeface="+mj-lt"/>
              </a:rPr>
              <a:t>Demitrius about the WinGet.Client module (in June 2023)</a:t>
            </a:r>
          </a:p>
          <a:p>
            <a:r>
              <a:rPr lang="en-DE"/>
              <a:t>https://</a:t>
            </a:r>
            <a:r>
              <a:rPr lang="de-DE"/>
              <a:t>slidingwindows.de/slw</a:t>
            </a:r>
            <a:r>
              <a:rPr lang="en-DE"/>
              <a:t>20</a:t>
            </a:r>
          </a:p>
          <a:p>
            <a:endParaRPr lang="de-DE"/>
          </a:p>
          <a:p>
            <a:r>
              <a:rPr lang="de-DE"/>
              <a:t># Begin</a:t>
            </a:r>
          </a:p>
          <a:p>
            <a:r>
              <a:rPr lang="de-DE"/>
              <a:t>https://vimeo.com/853953408#t=1h4m4s</a:t>
            </a:r>
          </a:p>
          <a:p>
            <a:r>
              <a:rPr lang="de-DE"/>
              <a:t>https://vimeo.com/853953408/aa4f0fd6e6#t=1h4m4s</a:t>
            </a:r>
          </a:p>
          <a:p>
            <a:endParaRPr lang="de-DE"/>
          </a:p>
          <a:p>
            <a:r>
              <a:rPr lang="de-DE"/>
              <a:t># End</a:t>
            </a:r>
          </a:p>
          <a:p>
            <a:r>
              <a:rPr lang="de-DE"/>
              <a:t>1h5m47 </a:t>
            </a:r>
            <a:endParaRPr lang="en-DE"/>
          </a:p>
          <a:p>
            <a:endParaRPr lang="en-DE"/>
          </a:p>
          <a:p>
            <a:endParaRPr lang="de-DE"/>
          </a:p>
        </p:txBody>
      </p:sp>
      <p:sp>
        <p:nvSpPr>
          <p:cNvPr id="4" name="Foliennummernplatzhalter 3"/>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149993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latin typeface="+mj-lt"/>
                <a:ea typeface="Calibri Light" panose="020F0302020204030204" pitchFamily="34" charset="0"/>
                <a:cs typeface="Calibri Light" panose="020F0302020204030204" pitchFamily="34" charset="0"/>
              </a:rPr>
              <a:t>Eine Paketverwaltung für Windows (Eine Geschichte voller Missverständnisse) </a:t>
            </a:r>
          </a:p>
          <a:p>
            <a:r>
              <a:rPr lang="de-DE">
                <a:latin typeface="+mj-lt"/>
                <a:ea typeface="Calibri Light" panose="020F0302020204030204" pitchFamily="34" charset="0"/>
                <a:cs typeface="Calibri Light" panose="020F0302020204030204" pitchFamily="34" charset="0"/>
              </a:rPr>
              <a:t>Andreas Nick &amp; Thorsten Butz</a:t>
            </a:r>
          </a:p>
          <a:p>
            <a:endParaRPr lang="de-DE" sz="1000">
              <a:latin typeface="Fira Code" panose="020B0809050000020004" pitchFamily="49" charset="0"/>
              <a:ea typeface="Fira Code" panose="020B0809050000020004" pitchFamily="49" charset="0"/>
              <a:cs typeface="Fira Code" panose="020B0809050000020004" pitchFamily="49" charset="0"/>
            </a:endParaRPr>
          </a:p>
          <a:p>
            <a:pPr algn="just"/>
            <a:r>
              <a:rPr lang="de-DE" sz="1000" b="1" i="0">
                <a:solidFill>
                  <a:srgbClr val="212121"/>
                </a:solidFill>
                <a:effectLst/>
                <a:latin typeface="Fira Code" panose="020B0809050000020004" pitchFamily="49" charset="0"/>
                <a:ea typeface="Fira Code" panose="020B0809050000020004" pitchFamily="49" charset="0"/>
                <a:cs typeface="Fira Code" panose="020B0809050000020004" pitchFamily="49" charset="0"/>
              </a:rPr>
              <a:t>about_Session</a:t>
            </a:r>
          </a:p>
          <a:p>
            <a:pPr algn="just"/>
            <a:r>
              <a:rPr lang="de-DE" sz="1000" b="0" i="0">
                <a:solidFill>
                  <a:srgbClr val="212121"/>
                </a:solidFill>
                <a:effectLst/>
                <a:latin typeface="+mj-lt"/>
                <a:ea typeface="Fira Code" panose="020B0809050000020004" pitchFamily="49" charset="0"/>
                <a:cs typeface="Fira Code" panose="020B0809050000020004" pitchFamily="49" charset="0"/>
              </a:rPr>
              <a:t>Mit der AppInstaller CLI (aka WinGet) hat Microsoft die Tor zu einer Paketverwaltung für Windows aufgestoßen. Schon der eigentümliche Name scheint ein Signal zu sein, wie schwer sich Microsoft tut, seine Plattform für eine zeitgerechte Form der Softwareverwaltung neu aufzustellen. Und über der Frage des Paketmanagements schwebt die noch grundsätzlichere Frage des Paketformats: MSIX und artverwandte “modern apps” tun sich schwer, die angestaubten Klassiker wie MSI vom Thron zu stoßen.</a:t>
            </a:r>
          </a:p>
          <a:p>
            <a:pPr algn="just"/>
            <a:r>
              <a:rPr lang="de-DE" sz="1000" b="0" i="0">
                <a:solidFill>
                  <a:srgbClr val="212121"/>
                </a:solidFill>
                <a:effectLst/>
                <a:latin typeface="+mj-lt"/>
                <a:ea typeface="Fira Code" panose="020B0809050000020004" pitchFamily="49" charset="0"/>
                <a:cs typeface="Fira Code" panose="020B0809050000020004" pitchFamily="49" charset="0"/>
              </a:rPr>
              <a:t>Wir lernen mit Scott Hanselman, Keivan Beigi und Demitrius Nelon die Protagonisten eines langjährigen Feldversuchs kennen, fremde Welten zu entdecken, neue Formate und neue Plattformen zu etablieren und Wege zu beschreiten, die nie ein Admin mitgegangen ist.</a:t>
            </a:r>
          </a:p>
          <a:p>
            <a:pPr algn="just"/>
            <a:r>
              <a:rPr lang="de-DE" sz="1000" b="0" i="0">
                <a:solidFill>
                  <a:srgbClr val="212121"/>
                </a:solidFill>
                <a:effectLst/>
                <a:latin typeface="+mj-lt"/>
                <a:ea typeface="Fira Code" panose="020B0809050000020004" pitchFamily="49" charset="0"/>
                <a:cs typeface="Fira Code" panose="020B0809050000020004" pitchFamily="49" charset="0"/>
              </a:rPr>
              <a:t>Andreas Nick und Thorsten Butz werfen einen launigen Insider-Blick auf Microsofts Ringen um eine Paketverwaltung und deren langen Weg vom Nano-Server (!) über Argument Completer hin zu nativen PowerShell-Cmdlets.</a:t>
            </a:r>
          </a:p>
          <a:p>
            <a:pPr algn="just"/>
            <a:endParaRPr lang="de-DE" sz="900">
              <a:solidFill>
                <a:srgbClr val="212121"/>
              </a:solidFill>
              <a:latin typeface="Fira Code" panose="020B0809050000020004" pitchFamily="49" charset="0"/>
              <a:ea typeface="Fira Code" panose="020B0809050000020004" pitchFamily="49" charset="0"/>
              <a:cs typeface="Fira Code" panose="020B0809050000020004" pitchFamily="49" charset="0"/>
            </a:endParaRPr>
          </a:p>
          <a:p>
            <a:pPr algn="just"/>
            <a:r>
              <a:rPr lang="de-DE" sz="900">
                <a:latin typeface="Fira Code" panose="020B0809050000020004" pitchFamily="49" charset="0"/>
                <a:ea typeface="Fira Code" panose="020B0809050000020004" pitchFamily="49" charset="0"/>
                <a:cs typeface="Fira Code" panose="020B0809050000020004" pitchFamily="49" charset="0"/>
              </a:rPr>
              <a:t>https://pssat.de/session/andreasnickthorstenbutz/</a:t>
            </a:r>
          </a:p>
          <a:p>
            <a:pPr algn="just"/>
            <a:endParaRPr lang="de-DE" sz="1000" b="0" i="0">
              <a:solidFill>
                <a:srgbClr val="212121"/>
              </a:solidFill>
              <a:effectLst/>
              <a:latin typeface="Fira Code" panose="020B0809050000020004" pitchFamily="49" charset="0"/>
              <a:ea typeface="Fira Code" panose="020B0809050000020004" pitchFamily="49" charset="0"/>
              <a:cs typeface="Fira Code" panose="020B0809050000020004" pitchFamily="49" charset="0"/>
            </a:endParaRPr>
          </a:p>
        </p:txBody>
      </p:sp>
      <p:sp>
        <p:nvSpPr>
          <p:cNvPr id="4" name="Slide Number Placeholder 3"/>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579429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ctr"/>
            <a:r>
              <a:rPr lang="en-US" sz="1050" b="1" i="0">
                <a:solidFill>
                  <a:srgbClr val="000000"/>
                </a:solidFill>
                <a:effectLst/>
                <a:latin typeface="Helvetica" panose="020B0604020202020204" pitchFamily="34" charset="0"/>
              </a:rPr>
              <a:t>Semantic Versioning: Introduction</a:t>
            </a:r>
          </a:p>
          <a:p>
            <a:pPr algn="l"/>
            <a:r>
              <a:rPr lang="en-US" sz="1050" b="0" i="0">
                <a:solidFill>
                  <a:srgbClr val="000000"/>
                </a:solidFill>
                <a:effectLst/>
                <a:latin typeface="Helvetica" panose="020B0604020202020204" pitchFamily="34" charset="0"/>
              </a:rPr>
              <a:t>In the world of software management there exists a dreaded place called “dependency hell.” The bigger your system grows and the more packages you integrate into your software, the more likely you are to find yourself, one day, in this pit of despair.</a:t>
            </a:r>
          </a:p>
          <a:p>
            <a:pPr algn="l"/>
            <a:r>
              <a:rPr lang="en-US" sz="1050" b="0" i="0">
                <a:solidFill>
                  <a:srgbClr val="000000"/>
                </a:solidFill>
                <a:effectLst/>
                <a:latin typeface="Helvetica" panose="020B0604020202020204" pitchFamily="34" charset="0"/>
              </a:rPr>
              <a:t>[..]</a:t>
            </a:r>
          </a:p>
          <a:p>
            <a:pPr algn="l"/>
            <a:r>
              <a:rPr lang="en-US" sz="1050" b="0" i="0">
                <a:solidFill>
                  <a:srgbClr val="000000"/>
                </a:solidFill>
                <a:effectLst/>
                <a:latin typeface="Helvetica" panose="020B0604020202020204" pitchFamily="34" charset="0"/>
              </a:rPr>
              <a:t>As a solution to this problem, we propose a simple set of rules and requirements that dictate how version numbers are assigned and incremented. These rules are based on but not necessarily limited to pre-existing widespread common practices in use in both closed and open-source software. For this system to work, you first need to declare a public API. This may consist of documentation or be enforced by the code itself. Regardless, it is important that this API be clear and precise. Once you identify your public API, you communicate changes to it with specific increments to your version number. Consider a version format of X.Y.Z (Major.Minor.Patch). Bug fixes not affecting the API increment the patch version, backward compatible API additions/changes increment the minor version, and backward incompatible API changes increment the major version.</a:t>
            </a:r>
          </a:p>
          <a:p>
            <a:pPr algn="l"/>
            <a:r>
              <a:rPr lang="en-US" sz="1050" b="0" i="0">
                <a:solidFill>
                  <a:srgbClr val="000000"/>
                </a:solidFill>
                <a:effectLst/>
                <a:latin typeface="Helvetica" panose="020B0604020202020204" pitchFamily="34" charset="0"/>
              </a:rPr>
              <a:t>We call this system “Semantic Versioning.” Under this scheme, version numbers and the way they change convey meaning about the underlying code and what has been modified from one version to the next.</a:t>
            </a:r>
          </a:p>
          <a:p>
            <a:pPr algn="l"/>
            <a:r>
              <a:rPr lang="en-US" sz="1050">
                <a:solidFill>
                  <a:srgbClr val="000000"/>
                </a:solidFill>
                <a:latin typeface="Helvetica" panose="020B0604020202020204" pitchFamily="34" charset="0"/>
              </a:rPr>
              <a:t>[..]</a:t>
            </a:r>
          </a:p>
          <a:p>
            <a:pPr algn="l"/>
            <a:endParaRPr lang="en-US" sz="1050" b="0" i="0">
              <a:solidFill>
                <a:srgbClr val="000000"/>
              </a:solidFill>
              <a:effectLst/>
              <a:latin typeface="Helvetica" panose="020B0604020202020204" pitchFamily="34" charset="0"/>
            </a:endParaRPr>
          </a:p>
          <a:p>
            <a:endParaRPr lang="de-DE" sz="1050"/>
          </a:p>
        </p:txBody>
      </p:sp>
      <p:sp>
        <p:nvSpPr>
          <p:cNvPr id="4" name="Foliennummernplatzhalter 3"/>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747755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DE"/>
              <a:t>WinGet (aka AppInstallerCLI)</a:t>
            </a:r>
            <a:endParaRPr lang="de-DE"/>
          </a:p>
        </p:txBody>
      </p:sp>
      <p:sp>
        <p:nvSpPr>
          <p:cNvPr id="4" name="Foliennummernplatzhalter 3"/>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810759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400" b="0" i="0" u="none" strike="noStrike" kern="1200" cap="none" spc="0" normalizeH="0" baseline="0" noProof="0" smtClean="0">
                <a:ln>
                  <a:noFill/>
                </a:ln>
                <a:solidFill>
                  <a:prstClr val="black"/>
                </a:solidFill>
                <a:effectLst/>
                <a:uLnTx/>
                <a:uFillTx/>
                <a:latin typeface="Consolas" panose="020B0609020204030204" pitchFamily="49"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22</a:t>
            </a:fld>
            <a:endPar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40473675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https://www.nick-it.de</a:t>
            </a:r>
            <a:endParaRPr lang="en-DE"/>
          </a:p>
          <a:p>
            <a:r>
              <a:rPr lang="de-DE"/>
              <a:t>https://www.thorsten-butz.de</a:t>
            </a:r>
            <a:endParaRPr lang="en-DE"/>
          </a:p>
          <a:p>
            <a:r>
              <a:rPr lang="de-DE"/>
              <a:t>https://www.psugh.de</a:t>
            </a:r>
            <a:endParaRPr lang="en-DE"/>
          </a:p>
          <a:p>
            <a:r>
              <a:rPr lang="de-DE"/>
              <a:t>https://pssat.de</a:t>
            </a:r>
          </a:p>
        </p:txBody>
      </p:sp>
      <p:sp>
        <p:nvSpPr>
          <p:cNvPr id="4" name="Foliennummernplatzhalter 3"/>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547207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winget.exe –version (short info)</a:t>
            </a:r>
          </a:p>
          <a:p>
            <a:r>
              <a:rPr lang="en-US"/>
              <a:t>winget.exe --info (detailed info)</a:t>
            </a:r>
          </a:p>
          <a:p>
            <a:r>
              <a:rPr lang="de-DE"/>
              <a:t>Get-AppxPackage -Name  Microsoft.DesktopAppInstaller</a:t>
            </a:r>
          </a:p>
          <a:p>
            <a:r>
              <a:rPr lang="de-DE"/>
              <a:t> Get-AppxProvisionedPackage -Online | </a:t>
            </a:r>
          </a:p>
          <a:p>
            <a:r>
              <a:rPr lang="de-DE"/>
              <a:t>  Where-Object -Property DisplayName -eq </a:t>
            </a:r>
          </a:p>
          <a:p>
            <a:r>
              <a:rPr lang="de-DE"/>
              <a:t>   -Value Microsoft.DesktopAppInstaller</a:t>
            </a:r>
          </a:p>
          <a:p>
            <a:endParaRPr lang="de-DE"/>
          </a:p>
          <a:p>
            <a:r>
              <a:rPr lang="en-US"/>
              <a:t>Get-Item  "$home\AppData\Local\Microsoft\WindowsApps\*"</a:t>
            </a:r>
            <a:endParaRPr lang="de-DE"/>
          </a:p>
        </p:txBody>
      </p:sp>
      <p:sp>
        <p:nvSpPr>
          <p:cNvPr id="4" name="Foliennummernplatzhalter 3"/>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548031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DE">
                <a:latin typeface="+mj-lt"/>
              </a:rPr>
              <a:t>Von links nach rechts:</a:t>
            </a:r>
          </a:p>
          <a:p>
            <a:r>
              <a:rPr lang="en-DE">
                <a:latin typeface="+mj-lt"/>
              </a:rPr>
              <a:t>Keivan Beigi</a:t>
            </a:r>
          </a:p>
          <a:p>
            <a:r>
              <a:rPr lang="de-DE">
                <a:latin typeface="+mj-lt"/>
              </a:rPr>
              <a:t>Demitrius Nelon</a:t>
            </a:r>
            <a:endParaRPr lang="en-DE">
              <a:latin typeface="+mj-lt"/>
            </a:endParaRPr>
          </a:p>
          <a:p>
            <a:r>
              <a:rPr lang="en-DE">
                <a:latin typeface="+mj-lt"/>
              </a:rPr>
              <a:t>Scott Hanselman</a:t>
            </a:r>
            <a:endParaRPr lang="en-US">
              <a:latin typeface="+mj-lt"/>
            </a:endParaRPr>
          </a:p>
        </p:txBody>
      </p:sp>
      <p:sp>
        <p:nvSpPr>
          <p:cNvPr id="4" name="Foliennummernplatzhalter 3"/>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166312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991239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30019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602750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0000"/>
              </a:lnSpc>
            </a:pPr>
            <a:r>
              <a:rPr lang="de-DE" sz="900"/>
              <a:t> </a:t>
            </a:r>
            <a:r>
              <a:rPr lang="de-DE" sz="900">
                <a:solidFill>
                  <a:srgbClr val="00008B"/>
                </a:solidFill>
                <a:latin typeface="Consolas" panose="020B0609020204030204" pitchFamily="49" charset="0"/>
              </a:rPr>
              <a:t>function</a:t>
            </a:r>
            <a:r>
              <a:rPr lang="de-DE" sz="900">
                <a:solidFill>
                  <a:prstClr val="black"/>
                </a:solidFill>
                <a:latin typeface="Consolas" panose="020B0609020204030204" pitchFamily="49" charset="0"/>
              </a:rPr>
              <a:t> </a:t>
            </a:r>
            <a:r>
              <a:rPr lang="de-DE" sz="900">
                <a:solidFill>
                  <a:srgbClr val="8A2BE2"/>
                </a:solidFill>
                <a:latin typeface="Consolas" panose="020B0609020204030204" pitchFamily="49" charset="0"/>
              </a:rPr>
              <a:t>Get-SoftwareInventory</a:t>
            </a:r>
            <a:r>
              <a:rPr lang="de-DE" sz="900">
                <a:solidFill>
                  <a:prstClr val="black"/>
                </a:solidFill>
                <a:latin typeface="Consolas" panose="020B0609020204030204" pitchFamily="49" charset="0"/>
              </a:rPr>
              <a:t> {</a:t>
            </a:r>
          </a:p>
          <a:p>
            <a:pPr>
              <a:lnSpc>
                <a:spcPct val="100000"/>
              </a:lnSpc>
            </a:pPr>
            <a:r>
              <a:rPr lang="de-DE" sz="900">
                <a:solidFill>
                  <a:prstClr val="black"/>
                </a:solidFill>
                <a:latin typeface="Consolas" panose="020B0609020204030204" pitchFamily="49" charset="0"/>
              </a:rPr>
              <a:t>    </a:t>
            </a:r>
            <a:r>
              <a:rPr lang="de-DE" sz="900">
                <a:solidFill>
                  <a:srgbClr val="696969"/>
                </a:solidFill>
                <a:latin typeface="Consolas" panose="020B0609020204030204" pitchFamily="49" charset="0"/>
              </a:rPr>
              <a:t>[</a:t>
            </a:r>
            <a:r>
              <a:rPr lang="de-DE" sz="900">
                <a:solidFill>
                  <a:srgbClr val="00BFFF"/>
                </a:solidFill>
                <a:latin typeface="Consolas" panose="020B0609020204030204" pitchFamily="49" charset="0"/>
              </a:rPr>
              <a:t>CmdletBinding</a:t>
            </a:r>
            <a:r>
              <a:rPr lang="de-DE" sz="900">
                <a:solidFill>
                  <a:prstClr val="black"/>
                </a:solidFill>
                <a:latin typeface="Consolas" panose="020B0609020204030204" pitchFamily="49" charset="0"/>
              </a:rPr>
              <a:t>()</a:t>
            </a:r>
            <a:r>
              <a:rPr lang="de-DE" sz="900">
                <a:solidFill>
                  <a:srgbClr val="696969"/>
                </a:solidFill>
                <a:latin typeface="Consolas" panose="020B0609020204030204" pitchFamily="49" charset="0"/>
              </a:rPr>
              <a:t>]</a:t>
            </a:r>
            <a:endParaRPr lang="de-DE" sz="900">
              <a:solidFill>
                <a:prstClr val="black"/>
              </a:solidFill>
              <a:latin typeface="Consolas" panose="020B0609020204030204" pitchFamily="49" charset="0"/>
            </a:endParaRPr>
          </a:p>
          <a:p>
            <a:pPr>
              <a:lnSpc>
                <a:spcPct val="100000"/>
              </a:lnSpc>
            </a:pPr>
            <a:r>
              <a:rPr lang="de-DE" sz="900">
                <a:solidFill>
                  <a:prstClr val="black"/>
                </a:solidFill>
                <a:latin typeface="Consolas" panose="020B0609020204030204" pitchFamily="49" charset="0"/>
              </a:rPr>
              <a:t>    </a:t>
            </a:r>
            <a:r>
              <a:rPr lang="de-DE" sz="900">
                <a:solidFill>
                  <a:srgbClr val="696969"/>
                </a:solidFill>
                <a:latin typeface="Consolas" panose="020B0609020204030204" pitchFamily="49" charset="0"/>
              </a:rPr>
              <a:t>[</a:t>
            </a:r>
            <a:r>
              <a:rPr lang="de-DE" sz="900">
                <a:solidFill>
                  <a:srgbClr val="00BFFF"/>
                </a:solidFill>
                <a:latin typeface="Consolas" panose="020B0609020204030204" pitchFamily="49" charset="0"/>
              </a:rPr>
              <a:t>Alias</a:t>
            </a:r>
            <a:r>
              <a:rPr lang="de-DE" sz="900">
                <a:solidFill>
                  <a:prstClr val="black"/>
                </a:solidFill>
                <a:latin typeface="Consolas" panose="020B0609020204030204" pitchFamily="49" charset="0"/>
              </a:rPr>
              <a:t>(</a:t>
            </a:r>
            <a:r>
              <a:rPr lang="de-DE" sz="900">
                <a:solidFill>
                  <a:srgbClr val="8B0000"/>
                </a:solidFill>
                <a:latin typeface="Consolas" panose="020B0609020204030204" pitchFamily="49" charset="0"/>
              </a:rPr>
              <a:t>'gswi'</a:t>
            </a:r>
            <a:r>
              <a:rPr lang="de-DE" sz="900">
                <a:solidFill>
                  <a:prstClr val="black"/>
                </a:solidFill>
                <a:latin typeface="Consolas" panose="020B0609020204030204" pitchFamily="49" charset="0"/>
              </a:rPr>
              <a:t>)</a:t>
            </a:r>
            <a:r>
              <a:rPr lang="de-DE" sz="900">
                <a:solidFill>
                  <a:srgbClr val="696969"/>
                </a:solidFill>
                <a:latin typeface="Consolas" panose="020B0609020204030204" pitchFamily="49" charset="0"/>
              </a:rPr>
              <a:t>]</a:t>
            </a:r>
            <a:r>
              <a:rPr lang="de-DE" sz="900">
                <a:solidFill>
                  <a:prstClr val="black"/>
                </a:solidFill>
                <a:latin typeface="Consolas" panose="020B0609020204030204" pitchFamily="49" charset="0"/>
              </a:rPr>
              <a:t>    </a:t>
            </a:r>
          </a:p>
          <a:p>
            <a:pPr>
              <a:lnSpc>
                <a:spcPct val="100000"/>
              </a:lnSpc>
            </a:pPr>
            <a:r>
              <a:rPr lang="de-DE" sz="900">
                <a:solidFill>
                  <a:prstClr val="black"/>
                </a:solidFill>
                <a:latin typeface="Consolas" panose="020B0609020204030204" pitchFamily="49" charset="0"/>
              </a:rPr>
              <a:t>    </a:t>
            </a:r>
            <a:r>
              <a:rPr lang="de-DE" sz="900">
                <a:solidFill>
                  <a:srgbClr val="00008B"/>
                </a:solidFill>
                <a:latin typeface="Consolas" panose="020B0609020204030204" pitchFamily="49" charset="0"/>
              </a:rPr>
              <a:t>Param</a:t>
            </a:r>
            <a:r>
              <a:rPr lang="de-DE" sz="900">
                <a:solidFill>
                  <a:prstClr val="black"/>
                </a:solidFill>
                <a:latin typeface="Consolas" panose="020B0609020204030204" pitchFamily="49" charset="0"/>
              </a:rPr>
              <a:t>     (        </a:t>
            </a:r>
          </a:p>
          <a:p>
            <a:pPr>
              <a:lnSpc>
                <a:spcPct val="100000"/>
              </a:lnSpc>
            </a:pPr>
            <a:r>
              <a:rPr lang="de-DE" sz="900">
                <a:solidFill>
                  <a:prstClr val="black"/>
                </a:solidFill>
                <a:latin typeface="Consolas" panose="020B0609020204030204" pitchFamily="49" charset="0"/>
              </a:rPr>
              <a:t>        </a:t>
            </a:r>
            <a:r>
              <a:rPr lang="de-DE" sz="900">
                <a:solidFill>
                  <a:srgbClr val="696969"/>
                </a:solidFill>
                <a:latin typeface="Consolas" panose="020B0609020204030204" pitchFamily="49" charset="0"/>
              </a:rPr>
              <a:t>[</a:t>
            </a:r>
            <a:r>
              <a:rPr lang="de-DE" sz="900">
                <a:solidFill>
                  <a:srgbClr val="00BFFF"/>
                </a:solidFill>
                <a:latin typeface="Consolas" panose="020B0609020204030204" pitchFamily="49" charset="0"/>
              </a:rPr>
              <a:t>Parameter</a:t>
            </a:r>
            <a:r>
              <a:rPr lang="de-DE" sz="900">
                <a:solidFill>
                  <a:prstClr val="black"/>
                </a:solidFill>
                <a:latin typeface="Consolas" panose="020B0609020204030204" pitchFamily="49" charset="0"/>
              </a:rPr>
              <a:t>(Mandatory</a:t>
            </a:r>
            <a:r>
              <a:rPr lang="de-DE" sz="900">
                <a:solidFill>
                  <a:srgbClr val="696969"/>
                </a:solidFill>
                <a:latin typeface="Consolas" panose="020B0609020204030204" pitchFamily="49" charset="0"/>
              </a:rPr>
              <a:t>,</a:t>
            </a:r>
            <a:r>
              <a:rPr lang="de-DE" sz="900">
                <a:solidFill>
                  <a:prstClr val="black"/>
                </a:solidFill>
                <a:latin typeface="Consolas" panose="020B0609020204030204" pitchFamily="49" charset="0"/>
              </a:rPr>
              <a:t>ValueFromPipeline</a:t>
            </a:r>
            <a:r>
              <a:rPr lang="de-DE" sz="900">
                <a:solidFill>
                  <a:srgbClr val="696969"/>
                </a:solidFill>
                <a:latin typeface="Consolas" panose="020B0609020204030204" pitchFamily="49" charset="0"/>
              </a:rPr>
              <a:t>,</a:t>
            </a:r>
            <a:r>
              <a:rPr lang="de-DE" sz="900">
                <a:solidFill>
                  <a:prstClr val="black"/>
                </a:solidFill>
                <a:latin typeface="Consolas" panose="020B0609020204030204" pitchFamily="49" charset="0"/>
              </a:rPr>
              <a:t>ValueFromPipelineByPropertyName)</a:t>
            </a:r>
            <a:r>
              <a:rPr lang="de-DE" sz="900">
                <a:solidFill>
                  <a:srgbClr val="696969"/>
                </a:solidFill>
                <a:latin typeface="Consolas" panose="020B0609020204030204" pitchFamily="49" charset="0"/>
              </a:rPr>
              <a:t>]</a:t>
            </a:r>
            <a:endParaRPr lang="de-DE" sz="900">
              <a:solidFill>
                <a:prstClr val="black"/>
              </a:solidFill>
              <a:latin typeface="Consolas" panose="020B0609020204030204" pitchFamily="49" charset="0"/>
            </a:endParaRPr>
          </a:p>
          <a:p>
            <a:pPr>
              <a:lnSpc>
                <a:spcPct val="100000"/>
              </a:lnSpc>
            </a:pPr>
            <a:r>
              <a:rPr lang="de-DE" sz="900">
                <a:solidFill>
                  <a:prstClr val="black"/>
                </a:solidFill>
                <a:latin typeface="Consolas" panose="020B0609020204030204" pitchFamily="49" charset="0"/>
              </a:rPr>
              <a:t>        </a:t>
            </a:r>
            <a:r>
              <a:rPr lang="de-DE" sz="900">
                <a:solidFill>
                  <a:srgbClr val="696969"/>
                </a:solidFill>
                <a:latin typeface="Consolas" panose="020B0609020204030204" pitchFamily="49" charset="0"/>
              </a:rPr>
              <a:t>[</a:t>
            </a:r>
            <a:r>
              <a:rPr lang="de-DE" sz="900">
                <a:solidFill>
                  <a:srgbClr val="006161"/>
                </a:solidFill>
                <a:latin typeface="Consolas" panose="020B0609020204030204" pitchFamily="49" charset="0"/>
              </a:rPr>
              <a:t>string</a:t>
            </a:r>
            <a:r>
              <a:rPr lang="de-DE" sz="900">
                <a:solidFill>
                  <a:srgbClr val="696969"/>
                </a:solidFill>
                <a:latin typeface="Consolas" panose="020B0609020204030204" pitchFamily="49" charset="0"/>
              </a:rPr>
              <a:t>[]]</a:t>
            </a:r>
            <a:r>
              <a:rPr lang="de-DE" sz="900">
                <a:solidFill>
                  <a:prstClr val="black"/>
                </a:solidFill>
                <a:latin typeface="Consolas" panose="020B0609020204030204" pitchFamily="49" charset="0"/>
              </a:rPr>
              <a:t> </a:t>
            </a:r>
            <a:r>
              <a:rPr lang="de-DE" sz="900">
                <a:solidFill>
                  <a:srgbClr val="A82D00"/>
                </a:solidFill>
                <a:latin typeface="Consolas" panose="020B0609020204030204" pitchFamily="49" charset="0"/>
              </a:rPr>
              <a:t>$Computername</a:t>
            </a:r>
            <a:endParaRPr lang="de-DE" sz="900">
              <a:solidFill>
                <a:prstClr val="black"/>
              </a:solidFill>
              <a:latin typeface="Consolas" panose="020B0609020204030204" pitchFamily="49" charset="0"/>
            </a:endParaRPr>
          </a:p>
          <a:p>
            <a:pPr>
              <a:lnSpc>
                <a:spcPct val="100000"/>
              </a:lnSpc>
            </a:pPr>
            <a:r>
              <a:rPr lang="de-DE" sz="900">
                <a:solidFill>
                  <a:prstClr val="black"/>
                </a:solidFill>
                <a:latin typeface="Consolas" panose="020B0609020204030204" pitchFamily="49" charset="0"/>
              </a:rPr>
              <a:t>    )</a:t>
            </a:r>
          </a:p>
          <a:p>
            <a:pPr>
              <a:lnSpc>
                <a:spcPct val="100000"/>
              </a:lnSpc>
            </a:pPr>
            <a:r>
              <a:rPr lang="de-DE" sz="900">
                <a:solidFill>
                  <a:prstClr val="black"/>
                </a:solidFill>
                <a:latin typeface="Consolas" panose="020B0609020204030204" pitchFamily="49" charset="0"/>
              </a:rPr>
              <a:t>    </a:t>
            </a:r>
            <a:r>
              <a:rPr lang="de-DE" sz="900">
                <a:solidFill>
                  <a:srgbClr val="00008B"/>
                </a:solidFill>
                <a:latin typeface="Consolas" panose="020B0609020204030204" pitchFamily="49" charset="0"/>
              </a:rPr>
              <a:t>Begin</a:t>
            </a:r>
            <a:r>
              <a:rPr lang="de-DE" sz="900">
                <a:solidFill>
                  <a:prstClr val="black"/>
                </a:solidFill>
                <a:latin typeface="Consolas" panose="020B0609020204030204" pitchFamily="49" charset="0"/>
              </a:rPr>
              <a:t> {        </a:t>
            </a:r>
          </a:p>
          <a:p>
            <a:pPr>
              <a:lnSpc>
                <a:spcPct val="100000"/>
              </a:lnSpc>
            </a:pPr>
            <a:r>
              <a:rPr lang="de-DE" sz="900">
                <a:solidFill>
                  <a:prstClr val="black"/>
                </a:solidFill>
                <a:latin typeface="Consolas" panose="020B0609020204030204" pitchFamily="49" charset="0"/>
              </a:rPr>
              <a:t>        </a:t>
            </a:r>
            <a:r>
              <a:rPr lang="de-DE" sz="900">
                <a:solidFill>
                  <a:srgbClr val="A82D00"/>
                </a:solidFill>
                <a:latin typeface="Consolas" panose="020B0609020204030204" pitchFamily="49" charset="0"/>
              </a:rPr>
              <a:t>$MyInvocation</a:t>
            </a:r>
            <a:r>
              <a:rPr lang="de-DE" sz="900">
                <a:solidFill>
                  <a:srgbClr val="696969"/>
                </a:solidFill>
                <a:latin typeface="Consolas" panose="020B0609020204030204" pitchFamily="49" charset="0"/>
              </a:rPr>
              <a:t>.</a:t>
            </a:r>
            <a:r>
              <a:rPr lang="de-DE" sz="900">
                <a:solidFill>
                  <a:prstClr val="black"/>
                </a:solidFill>
                <a:latin typeface="Consolas" panose="020B0609020204030204" pitchFamily="49" charset="0"/>
              </a:rPr>
              <a:t>Line </a:t>
            </a:r>
            <a:r>
              <a:rPr lang="de-DE" sz="900">
                <a:solidFill>
                  <a:srgbClr val="696969"/>
                </a:solidFill>
                <a:latin typeface="Consolas" panose="020B0609020204030204" pitchFamily="49" charset="0"/>
              </a:rPr>
              <a:t>|</a:t>
            </a:r>
            <a:r>
              <a:rPr lang="de-DE" sz="900">
                <a:solidFill>
                  <a:prstClr val="black"/>
                </a:solidFill>
                <a:latin typeface="Consolas" panose="020B0609020204030204" pitchFamily="49" charset="0"/>
              </a:rPr>
              <a:t> </a:t>
            </a:r>
            <a:r>
              <a:rPr lang="de-DE" sz="900">
                <a:solidFill>
                  <a:srgbClr val="0000FF"/>
                </a:solidFill>
                <a:latin typeface="Consolas" panose="020B0609020204030204" pitchFamily="49" charset="0"/>
              </a:rPr>
              <a:t>Write-Verbose</a:t>
            </a:r>
            <a:endParaRPr lang="de-DE" sz="900">
              <a:solidFill>
                <a:prstClr val="black"/>
              </a:solidFill>
              <a:latin typeface="Consolas" panose="020B0609020204030204" pitchFamily="49" charset="0"/>
            </a:endParaRPr>
          </a:p>
          <a:p>
            <a:pPr>
              <a:lnSpc>
                <a:spcPct val="100000"/>
              </a:lnSpc>
            </a:pPr>
            <a:r>
              <a:rPr lang="en-US" sz="900">
                <a:solidFill>
                  <a:prstClr val="black"/>
                </a:solidFill>
                <a:latin typeface="Consolas" panose="020B0609020204030204" pitchFamily="49" charset="0"/>
              </a:rPr>
              <a:t>        </a:t>
            </a:r>
            <a:r>
              <a:rPr lang="en-US" sz="900">
                <a:solidFill>
                  <a:srgbClr val="A82D00"/>
                </a:solidFill>
                <a:latin typeface="Consolas" panose="020B0609020204030204" pitchFamily="49" charset="0"/>
              </a:rPr>
              <a:t>$stopwatch</a:t>
            </a:r>
            <a:r>
              <a:rPr lang="en-US" sz="900">
                <a:solidFill>
                  <a:prstClr val="black"/>
                </a:solidFill>
                <a:latin typeface="Consolas" panose="020B0609020204030204" pitchFamily="49" charset="0"/>
              </a:rPr>
              <a:t> </a:t>
            </a:r>
            <a:r>
              <a:rPr lang="en-US" sz="900">
                <a:solidFill>
                  <a:srgbClr val="696969"/>
                </a:solidFill>
                <a:latin typeface="Consolas" panose="020B0609020204030204" pitchFamily="49" charset="0"/>
              </a:rPr>
              <a:t>=</a:t>
            </a:r>
            <a:r>
              <a:rPr lang="en-US" sz="900">
                <a:solidFill>
                  <a:prstClr val="black"/>
                </a:solidFill>
                <a:latin typeface="Consolas" panose="020B0609020204030204" pitchFamily="49" charset="0"/>
              </a:rPr>
              <a:t> </a:t>
            </a:r>
            <a:r>
              <a:rPr lang="en-US" sz="900">
                <a:solidFill>
                  <a:srgbClr val="696969"/>
                </a:solidFill>
                <a:latin typeface="Consolas" panose="020B0609020204030204" pitchFamily="49" charset="0"/>
              </a:rPr>
              <a:t>[</a:t>
            </a:r>
            <a:r>
              <a:rPr lang="en-US" sz="900">
                <a:solidFill>
                  <a:srgbClr val="006161"/>
                </a:solidFill>
                <a:latin typeface="Consolas" panose="020B0609020204030204" pitchFamily="49" charset="0"/>
              </a:rPr>
              <a:t>System.Diagnostics.Stopwatch</a:t>
            </a:r>
            <a:r>
              <a:rPr lang="en-US" sz="900">
                <a:solidFill>
                  <a:srgbClr val="696969"/>
                </a:solidFill>
                <a:latin typeface="Consolas" panose="020B0609020204030204" pitchFamily="49" charset="0"/>
              </a:rPr>
              <a:t>]::</a:t>
            </a:r>
            <a:r>
              <a:rPr lang="en-US" sz="900">
                <a:solidFill>
                  <a:prstClr val="black"/>
                </a:solidFill>
                <a:latin typeface="Consolas" panose="020B0609020204030204" pitchFamily="49" charset="0"/>
              </a:rPr>
              <a:t>StartNew()               </a:t>
            </a:r>
          </a:p>
          <a:p>
            <a:pPr>
              <a:lnSpc>
                <a:spcPct val="100000"/>
              </a:lnSpc>
            </a:pPr>
            <a:r>
              <a:rPr lang="de-DE" sz="900">
                <a:solidFill>
                  <a:prstClr val="black"/>
                </a:solidFill>
                <a:latin typeface="Consolas" panose="020B0609020204030204" pitchFamily="49" charset="0"/>
              </a:rPr>
              <a:t>    }</a:t>
            </a:r>
          </a:p>
          <a:p>
            <a:pPr>
              <a:lnSpc>
                <a:spcPct val="100000"/>
              </a:lnSpc>
            </a:pPr>
            <a:r>
              <a:rPr lang="de-DE" sz="900">
                <a:solidFill>
                  <a:prstClr val="black"/>
                </a:solidFill>
                <a:latin typeface="Consolas" panose="020B0609020204030204" pitchFamily="49" charset="0"/>
              </a:rPr>
              <a:t>    </a:t>
            </a:r>
            <a:r>
              <a:rPr lang="de-DE" sz="900">
                <a:solidFill>
                  <a:srgbClr val="00008B"/>
                </a:solidFill>
                <a:latin typeface="Consolas" panose="020B0609020204030204" pitchFamily="49" charset="0"/>
              </a:rPr>
              <a:t>Process</a:t>
            </a:r>
            <a:r>
              <a:rPr lang="de-DE" sz="900">
                <a:solidFill>
                  <a:prstClr val="black"/>
                </a:solidFill>
                <a:latin typeface="Consolas" panose="020B0609020204030204" pitchFamily="49" charset="0"/>
              </a:rPr>
              <a:t> {        </a:t>
            </a:r>
          </a:p>
          <a:p>
            <a:pPr>
              <a:lnSpc>
                <a:spcPct val="100000"/>
              </a:lnSpc>
            </a:pPr>
            <a:r>
              <a:rPr lang="de-DE" sz="900">
                <a:solidFill>
                  <a:prstClr val="black"/>
                </a:solidFill>
                <a:latin typeface="Consolas" panose="020B0609020204030204" pitchFamily="49" charset="0"/>
              </a:rPr>
              <a:t>        </a:t>
            </a:r>
            <a:r>
              <a:rPr lang="de-DE" sz="900">
                <a:solidFill>
                  <a:srgbClr val="006400"/>
                </a:solidFill>
                <a:latin typeface="Consolas" panose="020B0609020204030204" pitchFamily="49" charset="0"/>
              </a:rPr>
              <a:t>## GetSoftware, simplified</a:t>
            </a:r>
            <a:endParaRPr lang="de-DE" sz="900">
              <a:solidFill>
                <a:prstClr val="black"/>
              </a:solidFill>
              <a:latin typeface="Consolas" panose="020B0609020204030204" pitchFamily="49" charset="0"/>
            </a:endParaRPr>
          </a:p>
          <a:p>
            <a:pPr>
              <a:lnSpc>
                <a:spcPct val="100000"/>
              </a:lnSpc>
            </a:pPr>
            <a:r>
              <a:rPr lang="de-DE" sz="900">
                <a:solidFill>
                  <a:prstClr val="black"/>
                </a:solidFill>
                <a:latin typeface="Consolas" panose="020B0609020204030204" pitchFamily="49" charset="0"/>
              </a:rPr>
              <a:t>        </a:t>
            </a:r>
            <a:r>
              <a:rPr lang="de-DE" sz="900">
                <a:solidFill>
                  <a:srgbClr val="A82D00"/>
                </a:solidFill>
                <a:latin typeface="Consolas" panose="020B0609020204030204" pitchFamily="49" charset="0"/>
              </a:rPr>
              <a:t>$code</a:t>
            </a:r>
            <a:r>
              <a:rPr lang="de-DE" sz="900">
                <a:solidFill>
                  <a:prstClr val="black"/>
                </a:solidFill>
                <a:latin typeface="Consolas" panose="020B0609020204030204" pitchFamily="49" charset="0"/>
              </a:rPr>
              <a:t> </a:t>
            </a:r>
            <a:r>
              <a:rPr lang="de-DE" sz="900">
                <a:solidFill>
                  <a:srgbClr val="696969"/>
                </a:solidFill>
                <a:latin typeface="Consolas" panose="020B0609020204030204" pitchFamily="49" charset="0"/>
              </a:rPr>
              <a:t>=</a:t>
            </a:r>
            <a:r>
              <a:rPr lang="de-DE" sz="900">
                <a:solidFill>
                  <a:prstClr val="black"/>
                </a:solidFill>
                <a:latin typeface="Consolas" panose="020B0609020204030204" pitchFamily="49" charset="0"/>
              </a:rPr>
              <a:t> {</a:t>
            </a:r>
          </a:p>
          <a:p>
            <a:pPr>
              <a:lnSpc>
                <a:spcPct val="100000"/>
              </a:lnSpc>
            </a:pPr>
            <a:r>
              <a:rPr lang="de-DE" sz="900">
                <a:solidFill>
                  <a:prstClr val="black"/>
                </a:solidFill>
                <a:latin typeface="Consolas" panose="020B0609020204030204" pitchFamily="49" charset="0"/>
              </a:rPr>
              <a:t>            </a:t>
            </a:r>
            <a:r>
              <a:rPr lang="de-DE" sz="900">
                <a:solidFill>
                  <a:srgbClr val="A82D00"/>
                </a:solidFill>
                <a:latin typeface="Consolas" panose="020B0609020204030204" pitchFamily="49" charset="0"/>
              </a:rPr>
              <a:t>$path</a:t>
            </a:r>
            <a:r>
              <a:rPr lang="de-DE" sz="900">
                <a:solidFill>
                  <a:prstClr val="black"/>
                </a:solidFill>
                <a:latin typeface="Consolas" panose="020B0609020204030204" pitchFamily="49" charset="0"/>
              </a:rPr>
              <a:t> </a:t>
            </a:r>
            <a:r>
              <a:rPr lang="de-DE" sz="900">
                <a:solidFill>
                  <a:srgbClr val="696969"/>
                </a:solidFill>
                <a:latin typeface="Consolas" panose="020B0609020204030204" pitchFamily="49" charset="0"/>
              </a:rPr>
              <a:t>=</a:t>
            </a:r>
            <a:r>
              <a:rPr lang="de-DE" sz="900">
                <a:solidFill>
                  <a:prstClr val="black"/>
                </a:solidFill>
                <a:latin typeface="Consolas" panose="020B0609020204030204" pitchFamily="49" charset="0"/>
              </a:rPr>
              <a:t> </a:t>
            </a:r>
            <a:r>
              <a:rPr lang="de-DE" sz="900">
                <a:solidFill>
                  <a:srgbClr val="8B0000"/>
                </a:solidFill>
                <a:latin typeface="Consolas" panose="020B0609020204030204" pitchFamily="49" charset="0"/>
              </a:rPr>
              <a:t>'HKLM:\Software\Microsoft\Windows\CurrentVersion\Uninstall\*'</a:t>
            </a:r>
            <a:r>
              <a:rPr lang="de-DE" sz="900">
                <a:solidFill>
                  <a:srgbClr val="696969"/>
                </a:solidFill>
                <a:latin typeface="Consolas" panose="020B0609020204030204" pitchFamily="49" charset="0"/>
              </a:rPr>
              <a:t>,</a:t>
            </a:r>
            <a:endParaRPr lang="de-DE" sz="900">
              <a:solidFill>
                <a:prstClr val="black"/>
              </a:solidFill>
              <a:latin typeface="Consolas" panose="020B0609020204030204" pitchFamily="49" charset="0"/>
            </a:endParaRPr>
          </a:p>
          <a:p>
            <a:pPr>
              <a:lnSpc>
                <a:spcPct val="100000"/>
              </a:lnSpc>
            </a:pPr>
            <a:r>
              <a:rPr lang="de-DE" sz="900">
                <a:solidFill>
                  <a:prstClr val="black"/>
                </a:solidFill>
                <a:latin typeface="Consolas" panose="020B0609020204030204" pitchFamily="49" charset="0"/>
              </a:rPr>
              <a:t>                    </a:t>
            </a:r>
            <a:r>
              <a:rPr lang="de-DE" sz="900">
                <a:solidFill>
                  <a:srgbClr val="8B0000"/>
                </a:solidFill>
                <a:latin typeface="Consolas" panose="020B0609020204030204" pitchFamily="49" charset="0"/>
              </a:rPr>
              <a:t>'HKLM:\Software\WOW6432Node\Microsoft\Windows\CurrentVersion\Uninstall\*'</a:t>
            </a:r>
            <a:r>
              <a:rPr lang="de-DE" sz="900">
                <a:solidFill>
                  <a:prstClr val="black"/>
                </a:solidFill>
                <a:latin typeface="Consolas" panose="020B0609020204030204" pitchFamily="49" charset="0"/>
              </a:rPr>
              <a:t> </a:t>
            </a:r>
          </a:p>
          <a:p>
            <a:pPr>
              <a:lnSpc>
                <a:spcPct val="100000"/>
              </a:lnSpc>
            </a:pPr>
            <a:r>
              <a:rPr lang="en-US" sz="900">
                <a:solidFill>
                  <a:prstClr val="black"/>
                </a:solidFill>
                <a:latin typeface="Consolas" panose="020B0609020204030204" pitchFamily="49" charset="0"/>
              </a:rPr>
              <a:t>            </a:t>
            </a:r>
            <a:r>
              <a:rPr lang="en-US" sz="900">
                <a:solidFill>
                  <a:srgbClr val="0000FF"/>
                </a:solidFill>
                <a:latin typeface="Consolas" panose="020B0609020204030204" pitchFamily="49" charset="0"/>
              </a:rPr>
              <a:t>Get-ItemProperty</a:t>
            </a:r>
            <a:r>
              <a:rPr lang="en-US" sz="900">
                <a:solidFill>
                  <a:prstClr val="black"/>
                </a:solidFill>
                <a:latin typeface="Consolas" panose="020B0609020204030204" pitchFamily="49" charset="0"/>
              </a:rPr>
              <a:t> </a:t>
            </a:r>
            <a:r>
              <a:rPr lang="en-US" sz="900">
                <a:solidFill>
                  <a:srgbClr val="000080"/>
                </a:solidFill>
                <a:latin typeface="Consolas" panose="020B0609020204030204" pitchFamily="49" charset="0"/>
              </a:rPr>
              <a:t>-Path</a:t>
            </a:r>
            <a:r>
              <a:rPr lang="en-US" sz="900">
                <a:solidFill>
                  <a:prstClr val="black"/>
                </a:solidFill>
                <a:latin typeface="Consolas" panose="020B0609020204030204" pitchFamily="49" charset="0"/>
              </a:rPr>
              <a:t> </a:t>
            </a:r>
            <a:r>
              <a:rPr lang="en-US" sz="900">
                <a:solidFill>
                  <a:srgbClr val="A82D00"/>
                </a:solidFill>
                <a:latin typeface="Consolas" panose="020B0609020204030204" pitchFamily="49" charset="0"/>
              </a:rPr>
              <a:t>$path</a:t>
            </a:r>
            <a:r>
              <a:rPr lang="en-US" sz="900">
                <a:solidFill>
                  <a:prstClr val="black"/>
                </a:solidFill>
                <a:latin typeface="Consolas" panose="020B0609020204030204" pitchFamily="49" charset="0"/>
              </a:rPr>
              <a:t> </a:t>
            </a:r>
            <a:r>
              <a:rPr lang="en-US" sz="900">
                <a:solidFill>
                  <a:srgbClr val="696969"/>
                </a:solidFill>
                <a:latin typeface="Consolas" panose="020B0609020204030204" pitchFamily="49" charset="0"/>
              </a:rPr>
              <a:t>|</a:t>
            </a:r>
            <a:r>
              <a:rPr lang="en-US" sz="900">
                <a:solidFill>
                  <a:prstClr val="black"/>
                </a:solidFill>
                <a:latin typeface="Consolas" panose="020B0609020204030204" pitchFamily="49" charset="0"/>
              </a:rPr>
              <a:t> </a:t>
            </a:r>
            <a:r>
              <a:rPr lang="en-US" sz="900">
                <a:solidFill>
                  <a:srgbClr val="0000FF"/>
                </a:solidFill>
                <a:latin typeface="Consolas" panose="020B0609020204030204" pitchFamily="49" charset="0"/>
              </a:rPr>
              <a:t>Where-Object</a:t>
            </a:r>
            <a:r>
              <a:rPr lang="en-US" sz="900">
                <a:solidFill>
                  <a:prstClr val="black"/>
                </a:solidFill>
                <a:latin typeface="Consolas" panose="020B0609020204030204" pitchFamily="49" charset="0"/>
              </a:rPr>
              <a:t> </a:t>
            </a:r>
            <a:r>
              <a:rPr lang="en-US" sz="900">
                <a:solidFill>
                  <a:srgbClr val="000080"/>
                </a:solidFill>
                <a:latin typeface="Consolas" panose="020B0609020204030204" pitchFamily="49" charset="0"/>
              </a:rPr>
              <a:t>-Property</a:t>
            </a:r>
            <a:r>
              <a:rPr lang="en-US" sz="900">
                <a:solidFill>
                  <a:prstClr val="black"/>
                </a:solidFill>
                <a:latin typeface="Consolas" panose="020B0609020204030204" pitchFamily="49" charset="0"/>
              </a:rPr>
              <a:t> </a:t>
            </a:r>
            <a:r>
              <a:rPr lang="en-US" sz="900">
                <a:solidFill>
                  <a:srgbClr val="8A2BE2"/>
                </a:solidFill>
                <a:latin typeface="Consolas" panose="020B0609020204030204" pitchFamily="49" charset="0"/>
              </a:rPr>
              <a:t>DisplayName</a:t>
            </a:r>
            <a:r>
              <a:rPr lang="en-US" sz="900">
                <a:solidFill>
                  <a:prstClr val="black"/>
                </a:solidFill>
                <a:latin typeface="Consolas" panose="020B0609020204030204" pitchFamily="49" charset="0"/>
              </a:rPr>
              <a:t> </a:t>
            </a:r>
          </a:p>
          <a:p>
            <a:pPr>
              <a:lnSpc>
                <a:spcPct val="100000"/>
              </a:lnSpc>
            </a:pPr>
            <a:r>
              <a:rPr lang="de-DE" sz="900">
                <a:solidFill>
                  <a:prstClr val="black"/>
                </a:solidFill>
                <a:latin typeface="Consolas" panose="020B0609020204030204" pitchFamily="49" charset="0"/>
              </a:rPr>
              <a:t>        }</a:t>
            </a:r>
          </a:p>
          <a:p>
            <a:pPr>
              <a:lnSpc>
                <a:spcPct val="100000"/>
              </a:lnSpc>
            </a:pPr>
            <a:r>
              <a:rPr lang="de-DE" sz="900">
                <a:solidFill>
                  <a:prstClr val="black"/>
                </a:solidFill>
                <a:latin typeface="Consolas" panose="020B0609020204030204" pitchFamily="49" charset="0"/>
              </a:rPr>
              <a:t>        </a:t>
            </a:r>
          </a:p>
          <a:p>
            <a:pPr>
              <a:lnSpc>
                <a:spcPct val="100000"/>
              </a:lnSpc>
            </a:pPr>
            <a:r>
              <a:rPr lang="de-DE" sz="900">
                <a:solidFill>
                  <a:prstClr val="black"/>
                </a:solidFill>
                <a:latin typeface="Consolas" panose="020B0609020204030204" pitchFamily="49" charset="0"/>
              </a:rPr>
              <a:t>        </a:t>
            </a:r>
            <a:r>
              <a:rPr lang="de-DE" sz="900">
                <a:solidFill>
                  <a:srgbClr val="0000FF"/>
                </a:solidFill>
                <a:latin typeface="Consolas" panose="020B0609020204030204" pitchFamily="49" charset="0"/>
              </a:rPr>
              <a:t>Invoke-Command</a:t>
            </a:r>
            <a:r>
              <a:rPr lang="de-DE" sz="900">
                <a:solidFill>
                  <a:prstClr val="black"/>
                </a:solidFill>
                <a:latin typeface="Consolas" panose="020B0609020204030204" pitchFamily="49" charset="0"/>
              </a:rPr>
              <a:t> </a:t>
            </a:r>
            <a:r>
              <a:rPr lang="de-DE" sz="900">
                <a:solidFill>
                  <a:srgbClr val="000080"/>
                </a:solidFill>
                <a:latin typeface="Consolas" panose="020B0609020204030204" pitchFamily="49" charset="0"/>
              </a:rPr>
              <a:t>-ComputerName</a:t>
            </a:r>
            <a:r>
              <a:rPr lang="de-DE" sz="900">
                <a:solidFill>
                  <a:prstClr val="black"/>
                </a:solidFill>
                <a:latin typeface="Consolas" panose="020B0609020204030204" pitchFamily="49" charset="0"/>
              </a:rPr>
              <a:t> </a:t>
            </a:r>
            <a:r>
              <a:rPr lang="de-DE" sz="900">
                <a:solidFill>
                  <a:srgbClr val="A82D00"/>
                </a:solidFill>
                <a:latin typeface="Consolas" panose="020B0609020204030204" pitchFamily="49" charset="0"/>
              </a:rPr>
              <a:t>$Computername</a:t>
            </a:r>
            <a:r>
              <a:rPr lang="de-DE" sz="900">
                <a:solidFill>
                  <a:prstClr val="black"/>
                </a:solidFill>
                <a:latin typeface="Consolas" panose="020B0609020204030204" pitchFamily="49" charset="0"/>
              </a:rPr>
              <a:t> </a:t>
            </a:r>
            <a:r>
              <a:rPr lang="de-DE" sz="900">
                <a:solidFill>
                  <a:srgbClr val="000080"/>
                </a:solidFill>
                <a:latin typeface="Consolas" panose="020B0609020204030204" pitchFamily="49" charset="0"/>
              </a:rPr>
              <a:t>-ScriptBlock</a:t>
            </a:r>
            <a:r>
              <a:rPr lang="de-DE" sz="900">
                <a:solidFill>
                  <a:prstClr val="black"/>
                </a:solidFill>
                <a:latin typeface="Consolas" panose="020B0609020204030204" pitchFamily="49" charset="0"/>
              </a:rPr>
              <a:t> </a:t>
            </a:r>
            <a:r>
              <a:rPr lang="de-DE" sz="900">
                <a:solidFill>
                  <a:srgbClr val="A82D00"/>
                </a:solidFill>
                <a:latin typeface="Consolas" panose="020B0609020204030204" pitchFamily="49" charset="0"/>
              </a:rPr>
              <a:t>$code</a:t>
            </a:r>
            <a:r>
              <a:rPr lang="de-DE" sz="900">
                <a:solidFill>
                  <a:prstClr val="black"/>
                </a:solidFill>
                <a:latin typeface="Consolas" panose="020B0609020204030204" pitchFamily="49" charset="0"/>
              </a:rPr>
              <a:t> </a:t>
            </a:r>
            <a:r>
              <a:rPr lang="de-DE" sz="900">
                <a:solidFill>
                  <a:srgbClr val="696969"/>
                </a:solidFill>
                <a:latin typeface="Consolas" panose="020B0609020204030204" pitchFamily="49" charset="0"/>
              </a:rPr>
              <a:t>|</a:t>
            </a:r>
            <a:r>
              <a:rPr lang="de-DE" sz="900">
                <a:solidFill>
                  <a:prstClr val="black"/>
                </a:solidFill>
                <a:latin typeface="Consolas" panose="020B0609020204030204" pitchFamily="49" charset="0"/>
              </a:rPr>
              <a:t> </a:t>
            </a:r>
            <a:r>
              <a:rPr lang="en-DE" sz="900">
                <a:solidFill>
                  <a:prstClr val="black"/>
                </a:solidFill>
                <a:latin typeface="Consolas" panose="020B0609020204030204" pitchFamily="49" charset="0"/>
              </a:rPr>
              <a:t> </a:t>
            </a:r>
          </a:p>
          <a:p>
            <a:pPr>
              <a:lnSpc>
                <a:spcPct val="100000"/>
              </a:lnSpc>
            </a:pPr>
            <a:r>
              <a:rPr lang="en-DE" sz="900">
                <a:solidFill>
                  <a:prstClr val="black"/>
                </a:solidFill>
              </a:rPr>
              <a:t>          </a:t>
            </a:r>
            <a:r>
              <a:rPr lang="de-DE" sz="900">
                <a:solidFill>
                  <a:srgbClr val="0000FF"/>
                </a:solidFill>
                <a:latin typeface="Consolas" panose="020B0609020204030204" pitchFamily="49" charset="0"/>
              </a:rPr>
              <a:t>Select-Object</a:t>
            </a:r>
            <a:r>
              <a:rPr lang="de-DE" sz="900">
                <a:solidFill>
                  <a:prstClr val="black"/>
                </a:solidFill>
                <a:latin typeface="Consolas" panose="020B0609020204030204" pitchFamily="49" charset="0"/>
              </a:rPr>
              <a:t> </a:t>
            </a:r>
            <a:r>
              <a:rPr lang="de-DE" sz="900">
                <a:solidFill>
                  <a:srgbClr val="000080"/>
                </a:solidFill>
                <a:latin typeface="Consolas" panose="020B0609020204030204" pitchFamily="49" charset="0"/>
              </a:rPr>
              <a:t>-Property</a:t>
            </a:r>
            <a:r>
              <a:rPr lang="de-DE" sz="900">
                <a:solidFill>
                  <a:prstClr val="black"/>
                </a:solidFill>
                <a:latin typeface="Consolas" panose="020B0609020204030204" pitchFamily="49" charset="0"/>
              </a:rPr>
              <a:t> </a:t>
            </a:r>
            <a:r>
              <a:rPr lang="de-DE" sz="900">
                <a:solidFill>
                  <a:srgbClr val="8A2BE2"/>
                </a:solidFill>
                <a:latin typeface="Consolas" panose="020B0609020204030204" pitchFamily="49" charset="0"/>
              </a:rPr>
              <a:t>DisplayVersion</a:t>
            </a:r>
            <a:r>
              <a:rPr lang="de-DE" sz="900">
                <a:solidFill>
                  <a:srgbClr val="696969"/>
                </a:solidFill>
                <a:latin typeface="Consolas" panose="020B0609020204030204" pitchFamily="49" charset="0"/>
              </a:rPr>
              <a:t>,</a:t>
            </a:r>
            <a:r>
              <a:rPr lang="de-DE" sz="900">
                <a:solidFill>
                  <a:srgbClr val="8A2BE2"/>
                </a:solidFill>
                <a:latin typeface="Consolas" panose="020B0609020204030204" pitchFamily="49" charset="0"/>
              </a:rPr>
              <a:t>DisplayName</a:t>
            </a:r>
            <a:r>
              <a:rPr lang="de-DE" sz="900">
                <a:solidFill>
                  <a:srgbClr val="696969"/>
                </a:solidFill>
                <a:latin typeface="Consolas" panose="020B0609020204030204" pitchFamily="49" charset="0"/>
              </a:rPr>
              <a:t>,</a:t>
            </a:r>
            <a:r>
              <a:rPr lang="de-DE" sz="900">
                <a:solidFill>
                  <a:srgbClr val="8A2BE2"/>
                </a:solidFill>
                <a:latin typeface="Consolas" panose="020B0609020204030204" pitchFamily="49" charset="0"/>
              </a:rPr>
              <a:t>PSComputername</a:t>
            </a:r>
            <a:r>
              <a:rPr lang="de-DE" sz="900">
                <a:solidFill>
                  <a:prstClr val="black"/>
                </a:solidFill>
                <a:latin typeface="Consolas" panose="020B0609020204030204" pitchFamily="49" charset="0"/>
              </a:rPr>
              <a:t> </a:t>
            </a:r>
            <a:r>
              <a:rPr lang="de-DE" sz="900">
                <a:solidFill>
                  <a:srgbClr val="006400"/>
                </a:solidFill>
                <a:latin typeface="Consolas" panose="020B0609020204030204" pitchFamily="49" charset="0"/>
              </a:rPr>
              <a:t>#,UninstallStrin</a:t>
            </a:r>
            <a:endParaRPr lang="de-DE" sz="900">
              <a:solidFill>
                <a:prstClr val="black"/>
              </a:solidFill>
              <a:latin typeface="Consolas" panose="020B0609020204030204" pitchFamily="49" charset="0"/>
            </a:endParaRPr>
          </a:p>
          <a:p>
            <a:pPr>
              <a:lnSpc>
                <a:spcPct val="100000"/>
              </a:lnSpc>
            </a:pPr>
            <a:r>
              <a:rPr lang="de-DE" sz="900">
                <a:solidFill>
                  <a:prstClr val="black"/>
                </a:solidFill>
                <a:latin typeface="Consolas" panose="020B0609020204030204" pitchFamily="49" charset="0"/>
              </a:rPr>
              <a:t>        </a:t>
            </a:r>
          </a:p>
          <a:p>
            <a:pPr>
              <a:lnSpc>
                <a:spcPct val="100000"/>
              </a:lnSpc>
            </a:pPr>
            <a:r>
              <a:rPr lang="de-DE" sz="900">
                <a:solidFill>
                  <a:prstClr val="black"/>
                </a:solidFill>
                <a:latin typeface="Consolas" panose="020B0609020204030204" pitchFamily="49" charset="0"/>
              </a:rPr>
              <a:t>    }</a:t>
            </a:r>
          </a:p>
          <a:p>
            <a:pPr>
              <a:lnSpc>
                <a:spcPct val="100000"/>
              </a:lnSpc>
            </a:pPr>
            <a:r>
              <a:rPr lang="de-DE" sz="900">
                <a:solidFill>
                  <a:prstClr val="black"/>
                </a:solidFill>
                <a:latin typeface="Consolas" panose="020B0609020204030204" pitchFamily="49" charset="0"/>
              </a:rPr>
              <a:t>    </a:t>
            </a:r>
            <a:r>
              <a:rPr lang="de-DE" sz="900">
                <a:solidFill>
                  <a:srgbClr val="00008B"/>
                </a:solidFill>
                <a:latin typeface="Consolas" panose="020B0609020204030204" pitchFamily="49" charset="0"/>
              </a:rPr>
              <a:t>End</a:t>
            </a:r>
            <a:r>
              <a:rPr lang="de-DE" sz="900">
                <a:solidFill>
                  <a:prstClr val="black"/>
                </a:solidFill>
                <a:latin typeface="Consolas" panose="020B0609020204030204" pitchFamily="49" charset="0"/>
              </a:rPr>
              <a:t> {</a:t>
            </a:r>
          </a:p>
          <a:p>
            <a:pPr>
              <a:lnSpc>
                <a:spcPct val="100000"/>
              </a:lnSpc>
            </a:pPr>
            <a:r>
              <a:rPr lang="de-DE" sz="900">
                <a:solidFill>
                  <a:prstClr val="black"/>
                </a:solidFill>
                <a:latin typeface="Consolas" panose="020B0609020204030204" pitchFamily="49" charset="0"/>
              </a:rPr>
              <a:t>        </a:t>
            </a:r>
            <a:r>
              <a:rPr lang="de-DE" sz="900">
                <a:solidFill>
                  <a:srgbClr val="A82D00"/>
                </a:solidFill>
                <a:latin typeface="Consolas" panose="020B0609020204030204" pitchFamily="49" charset="0"/>
              </a:rPr>
              <a:t>$stopwatch</a:t>
            </a:r>
            <a:r>
              <a:rPr lang="de-DE" sz="900">
                <a:solidFill>
                  <a:srgbClr val="696969"/>
                </a:solidFill>
                <a:latin typeface="Consolas" panose="020B0609020204030204" pitchFamily="49" charset="0"/>
              </a:rPr>
              <a:t>.</a:t>
            </a:r>
            <a:r>
              <a:rPr lang="de-DE" sz="900">
                <a:solidFill>
                  <a:prstClr val="black"/>
                </a:solidFill>
                <a:latin typeface="Consolas" panose="020B0609020204030204" pitchFamily="49" charset="0"/>
              </a:rPr>
              <a:t>Stop()</a:t>
            </a:r>
          </a:p>
          <a:p>
            <a:pPr>
              <a:lnSpc>
                <a:spcPct val="100000"/>
              </a:lnSpc>
            </a:pPr>
            <a:r>
              <a:rPr lang="de-DE" sz="900">
                <a:solidFill>
                  <a:prstClr val="black"/>
                </a:solidFill>
                <a:latin typeface="Consolas" panose="020B0609020204030204" pitchFamily="49" charset="0"/>
              </a:rPr>
              <a:t>        </a:t>
            </a:r>
            <a:r>
              <a:rPr lang="de-DE" sz="900">
                <a:solidFill>
                  <a:srgbClr val="8B0000"/>
                </a:solidFill>
                <a:latin typeface="Consolas" panose="020B0609020204030204" pitchFamily="49" charset="0"/>
              </a:rPr>
              <a:t>'Runtime(ms): '</a:t>
            </a:r>
            <a:r>
              <a:rPr lang="de-DE" sz="900">
                <a:solidFill>
                  <a:prstClr val="black"/>
                </a:solidFill>
                <a:latin typeface="Consolas" panose="020B0609020204030204" pitchFamily="49" charset="0"/>
              </a:rPr>
              <a:t> </a:t>
            </a:r>
            <a:r>
              <a:rPr lang="de-DE" sz="900">
                <a:solidFill>
                  <a:srgbClr val="696969"/>
                </a:solidFill>
                <a:latin typeface="Consolas" panose="020B0609020204030204" pitchFamily="49" charset="0"/>
              </a:rPr>
              <a:t>+</a:t>
            </a:r>
            <a:r>
              <a:rPr lang="de-DE" sz="900">
                <a:solidFill>
                  <a:prstClr val="black"/>
                </a:solidFill>
                <a:latin typeface="Consolas" panose="020B0609020204030204" pitchFamily="49" charset="0"/>
              </a:rPr>
              <a:t> </a:t>
            </a:r>
            <a:r>
              <a:rPr lang="de-DE" sz="900">
                <a:solidFill>
                  <a:srgbClr val="A82D00"/>
                </a:solidFill>
                <a:latin typeface="Consolas" panose="020B0609020204030204" pitchFamily="49" charset="0"/>
              </a:rPr>
              <a:t>$stopwatch</a:t>
            </a:r>
            <a:r>
              <a:rPr lang="de-DE" sz="900">
                <a:solidFill>
                  <a:srgbClr val="696969"/>
                </a:solidFill>
                <a:latin typeface="Consolas" panose="020B0609020204030204" pitchFamily="49" charset="0"/>
              </a:rPr>
              <a:t>.</a:t>
            </a:r>
            <a:r>
              <a:rPr lang="de-DE" sz="900">
                <a:solidFill>
                  <a:prstClr val="black"/>
                </a:solidFill>
                <a:latin typeface="Consolas" panose="020B0609020204030204" pitchFamily="49" charset="0"/>
              </a:rPr>
              <a:t>ElapsedMilliseconds  </a:t>
            </a:r>
            <a:r>
              <a:rPr lang="de-DE" sz="900">
                <a:solidFill>
                  <a:srgbClr val="696969"/>
                </a:solidFill>
                <a:latin typeface="Consolas" panose="020B0609020204030204" pitchFamily="49" charset="0"/>
              </a:rPr>
              <a:t>|</a:t>
            </a:r>
            <a:r>
              <a:rPr lang="de-DE" sz="900">
                <a:solidFill>
                  <a:prstClr val="black"/>
                </a:solidFill>
                <a:latin typeface="Consolas" panose="020B0609020204030204" pitchFamily="49" charset="0"/>
              </a:rPr>
              <a:t> </a:t>
            </a:r>
            <a:r>
              <a:rPr lang="de-DE" sz="900">
                <a:solidFill>
                  <a:srgbClr val="0000FF"/>
                </a:solidFill>
                <a:latin typeface="Consolas" panose="020B0609020204030204" pitchFamily="49" charset="0"/>
              </a:rPr>
              <a:t>Write-Verbose</a:t>
            </a:r>
            <a:endParaRPr lang="de-DE" sz="900">
              <a:solidFill>
                <a:prstClr val="black"/>
              </a:solidFill>
              <a:latin typeface="Consolas" panose="020B0609020204030204" pitchFamily="49" charset="0"/>
            </a:endParaRPr>
          </a:p>
          <a:p>
            <a:pPr>
              <a:lnSpc>
                <a:spcPct val="100000"/>
              </a:lnSpc>
            </a:pPr>
            <a:r>
              <a:rPr lang="de-DE" sz="900">
                <a:solidFill>
                  <a:prstClr val="black"/>
                </a:solidFill>
                <a:latin typeface="Consolas" panose="020B0609020204030204" pitchFamily="49" charset="0"/>
              </a:rPr>
              <a:t>    }</a:t>
            </a:r>
          </a:p>
          <a:p>
            <a:pPr>
              <a:lnSpc>
                <a:spcPct val="100000"/>
              </a:lnSpc>
            </a:pPr>
            <a:r>
              <a:rPr lang="de-DE" sz="900">
                <a:solidFill>
                  <a:prstClr val="black"/>
                </a:solidFill>
                <a:latin typeface="Consolas" panose="020B0609020204030204" pitchFamily="49" charset="0"/>
              </a:rPr>
              <a:t>}</a:t>
            </a:r>
          </a:p>
          <a:p>
            <a:pPr>
              <a:lnSpc>
                <a:spcPct val="100000"/>
              </a:lnSpc>
            </a:pPr>
            <a:endParaRPr lang="de-DE" sz="900">
              <a:solidFill>
                <a:prstClr val="black"/>
              </a:solidFill>
              <a:latin typeface="Consolas" panose="020B0609020204030204" pitchFamily="49" charset="0"/>
            </a:endParaRPr>
          </a:p>
          <a:p>
            <a:pPr>
              <a:lnSpc>
                <a:spcPct val="100000"/>
              </a:lnSpc>
            </a:pPr>
            <a:endParaRPr lang="de-DE" sz="900">
              <a:solidFill>
                <a:prstClr val="black"/>
              </a:solidFill>
              <a:latin typeface="Consolas" panose="020B0609020204030204" pitchFamily="49" charset="0"/>
            </a:endParaRPr>
          </a:p>
          <a:p>
            <a:pPr>
              <a:lnSpc>
                <a:spcPct val="100000"/>
              </a:lnSpc>
            </a:pPr>
            <a:r>
              <a:rPr lang="de-DE" sz="900">
                <a:solidFill>
                  <a:prstClr val="black"/>
                </a:solidFill>
                <a:latin typeface="Consolas" panose="020B0609020204030204" pitchFamily="49" charset="0"/>
              </a:rPr>
              <a:t> </a:t>
            </a:r>
          </a:p>
          <a:p>
            <a:pPr>
              <a:lnSpc>
                <a:spcPct val="100000"/>
              </a:lnSpc>
            </a:pPr>
            <a:endParaRPr lang="de-DE" sz="900"/>
          </a:p>
        </p:txBody>
      </p:sp>
      <p:sp>
        <p:nvSpPr>
          <p:cNvPr id="4" name="Foliennummernplatzhalter 3"/>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706271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https://github.com/OneGet/oneget</a:t>
            </a:r>
            <a:endParaRPr lang="en-DE"/>
          </a:p>
          <a:p>
            <a:br>
              <a:rPr lang="de-DE" sz="1200"/>
            </a:br>
            <a:endParaRPr lang="de-DE"/>
          </a:p>
        </p:txBody>
      </p:sp>
      <p:sp>
        <p:nvSpPr>
          <p:cNvPr id="4" name="Foliennummernplatzhalter 3"/>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960687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https://github.com/OneGet/oneget</a:t>
            </a:r>
            <a:br>
              <a:rPr lang="de-DE" sz="1200"/>
            </a:br>
            <a:endParaRPr lang="de-DE"/>
          </a:p>
        </p:txBody>
      </p:sp>
      <p:sp>
        <p:nvSpPr>
          <p:cNvPr id="4" name="Foliennummernplatzhalter 3"/>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8633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solidFill>
                  <a:schemeClr val="tx1">
                    <a:lumMod val="75000"/>
                    <a:lumOff val="25000"/>
                  </a:schemeClr>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solidFill>
                  <a:schemeClr val="tx1">
                    <a:lumMod val="75000"/>
                    <a:lumOff val="25000"/>
                  </a:schemeClr>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Edit Master text styles</a:t>
            </a:r>
          </a:p>
        </p:txBody>
      </p:sp>
    </p:spTree>
    <p:extLst>
      <p:ext uri="{BB962C8B-B14F-4D97-AF65-F5344CB8AC3E}">
        <p14:creationId xmlns:p14="http://schemas.microsoft.com/office/powerpoint/2010/main" val="1235027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Tree>
    <p:extLst>
      <p:ext uri="{BB962C8B-B14F-4D97-AF65-F5344CB8AC3E}">
        <p14:creationId xmlns:p14="http://schemas.microsoft.com/office/powerpoint/2010/main" val="2692672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Tree>
    <p:extLst>
      <p:ext uri="{BB962C8B-B14F-4D97-AF65-F5344CB8AC3E}">
        <p14:creationId xmlns:p14="http://schemas.microsoft.com/office/powerpoint/2010/main" val="1493925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Edit Master text styles</a:t>
            </a:r>
          </a:p>
        </p:txBody>
      </p:sp>
    </p:spTree>
    <p:extLst>
      <p:ext uri="{BB962C8B-B14F-4D97-AF65-F5344CB8AC3E}">
        <p14:creationId xmlns:p14="http://schemas.microsoft.com/office/powerpoint/2010/main" val="2542615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11135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9000" y="2339546"/>
            <a:ext cx="8822964" cy="2837529"/>
          </a:xfrm>
          <a:solidFill>
            <a:srgbClr val="0124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baseline="0" dirty="0">
                <a:solidFill>
                  <a:srgbClr val="FFFFFF"/>
                </a:solidFill>
                <a:latin typeface="Segoe UI Light"/>
                <a:cs typeface="+mn-cs"/>
              </a:defRPr>
            </a:lvl1pPr>
          </a:lstStyle>
          <a:p>
            <a:pPr marL="0" lvl="0"/>
            <a:r>
              <a:rPr lang="en-US" dirty="0"/>
              <a:t>Speaker Name</a:t>
            </a:r>
            <a:br>
              <a:rPr lang="en-US" dirty="0"/>
            </a:br>
            <a:r>
              <a:rPr lang="en-US" dirty="0"/>
              <a:t>Session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6519" y="214287"/>
            <a:ext cx="3161888" cy="1433389"/>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solidFill>
                  <a:schemeClr val="tx1">
                    <a:lumMod val="75000"/>
                    <a:lumOff val="25000"/>
                  </a:schemeClr>
                </a:solidFill>
                <a:latin typeface="+mj-lt"/>
                <a:ea typeface="+mn-ea"/>
                <a:cs typeface="+mn-cs"/>
              </a:defRPr>
            </a:lvl1pPr>
          </a:lstStyle>
          <a:p>
            <a:pPr marL="0" lvl="0" indent="0" algn="l" defTabSz="895619" rtl="0" eaLnBrk="1" latinLnBrk="0" hangingPunct="1">
              <a:spcBef>
                <a:spcPct val="20000"/>
              </a:spcBef>
            </a:pPr>
            <a:r>
              <a:rPr lang="en-US" dirty="0"/>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solidFill>
                  <a:srgbClr val="00BFFF"/>
                </a:solidFill>
              </a:defRPr>
            </a:lvl1pPr>
          </a:lstStyle>
          <a:p>
            <a:pPr lvl="0"/>
            <a:r>
              <a:rPr lang="en-US"/>
              <a:t>Click to edit Master title style</a:t>
            </a:r>
            <a:endParaRPr lang="en-US" dirty="0"/>
          </a:p>
        </p:txBody>
      </p:sp>
    </p:spTree>
    <p:extLst>
      <p:ext uri="{BB962C8B-B14F-4D97-AF65-F5344CB8AC3E}">
        <p14:creationId xmlns:p14="http://schemas.microsoft.com/office/powerpoint/2010/main" val="1321253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A82D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solidFill>
                  <a:schemeClr val="bg1"/>
                </a:solidFill>
              </a:defRPr>
            </a:lvl1pPr>
          </a:lstStyle>
          <a:p>
            <a:r>
              <a:rPr lang="en-US" dirty="0"/>
              <a:t>Click to edit title style</a:t>
            </a:r>
          </a:p>
        </p:txBody>
      </p:sp>
    </p:spTree>
    <p:extLst>
      <p:ext uri="{BB962C8B-B14F-4D97-AF65-F5344CB8AC3E}">
        <p14:creationId xmlns:p14="http://schemas.microsoft.com/office/powerpoint/2010/main" val="1963312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a:t>10/3/2023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a:t>‹Nr.›</a:t>
            </a:fld>
            <a:endParaRPr lang="en-US"/>
          </a:p>
        </p:txBody>
      </p:sp>
    </p:spTree>
    <p:extLst>
      <p:ext uri="{BB962C8B-B14F-4D97-AF65-F5344CB8AC3E}">
        <p14:creationId xmlns:p14="http://schemas.microsoft.com/office/powerpoint/2010/main" val="4191035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elfoli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3912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065750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lumMod val="85000"/>
                    <a:lumOff val="15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rgbClr val="00BFFF"/>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a:t>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solidFill>
                  <a:schemeClr val="tx1">
                    <a:lumMod val="75000"/>
                    <a:lumOff val="25000"/>
                  </a:schemeClr>
                </a:solidFill>
                <a:latin typeface="+mj-lt"/>
              </a:defRPr>
            </a:lvl1pPr>
            <a:lvl2pPr marL="0" indent="0">
              <a:buNone/>
              <a:defRPr sz="2000">
                <a:solidFill>
                  <a:schemeClr val="tx1">
                    <a:lumMod val="75000"/>
                    <a:lumOff val="25000"/>
                  </a:schemeClr>
                </a:solidFill>
              </a:defRPr>
            </a:lvl2pPr>
            <a:lvl3pPr marL="231775" indent="0">
              <a:buNone/>
              <a:defRPr sz="2000">
                <a:solidFill>
                  <a:schemeClr val="tx1">
                    <a:lumMod val="75000"/>
                    <a:lumOff val="25000"/>
                  </a:schemeClr>
                </a:solidFill>
              </a:defRPr>
            </a:lvl3pPr>
            <a:lvl4pPr marL="457200" indent="0">
              <a:buNone/>
              <a:defRPr sz="2000">
                <a:solidFill>
                  <a:schemeClr val="tx1">
                    <a:lumMod val="75000"/>
                    <a:lumOff val="25000"/>
                  </a:schemeClr>
                </a:solidFill>
              </a:defRPr>
            </a:lvl4pPr>
            <a:lvl5pPr marL="693738" indent="0">
              <a:buNone/>
              <a:defRPr sz="200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14694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196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2800">
                <a:solidFill>
                  <a:schemeClr val="tx1">
                    <a:lumMod val="75000"/>
                    <a:lumOff val="25000"/>
                  </a:schemeClr>
                </a:solidFill>
                <a:latin typeface="+mj-lt"/>
              </a:defRPr>
            </a:lvl1pPr>
            <a:lvl2pPr marL="0" indent="0">
              <a:buNone/>
              <a:defRPr sz="2000">
                <a:solidFill>
                  <a:schemeClr val="tx1">
                    <a:lumMod val="75000"/>
                    <a:lumOff val="25000"/>
                  </a:schemeClr>
                </a:solidFill>
              </a:defRPr>
            </a:lvl2pPr>
            <a:lvl3pPr marL="233363" indent="0">
              <a:buNone/>
              <a:defRPr sz="2000">
                <a:solidFill>
                  <a:schemeClr val="tx1">
                    <a:lumMod val="75000"/>
                    <a:lumOff val="25000"/>
                  </a:schemeClr>
                </a:solidFill>
              </a:defRPr>
            </a:lvl3pPr>
            <a:lvl4pPr marL="457200" indent="0">
              <a:buNone/>
              <a:defRPr sz="2000">
                <a:solidFill>
                  <a:schemeClr val="tx1">
                    <a:lumMod val="75000"/>
                    <a:lumOff val="25000"/>
                  </a:schemeClr>
                </a:solidFill>
              </a:defRPr>
            </a:lvl4pPr>
            <a:lvl5pPr marL="693738" indent="0">
              <a:buNone/>
              <a:defRPr sz="200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2800" kern="1200" spc="-70" baseline="0" dirty="0" smtClean="0">
                <a:solidFill>
                  <a:schemeClr val="tx1">
                    <a:lumMod val="75000"/>
                    <a:lumOff val="25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tx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Tree>
    <p:extLst>
      <p:ext uri="{BB962C8B-B14F-4D97-AF65-F5344CB8AC3E}">
        <p14:creationId xmlns:p14="http://schemas.microsoft.com/office/powerpoint/2010/main" val="2666843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solidFill>
                  <a:schemeClr val="tx1">
                    <a:lumMod val="75000"/>
                    <a:lumOff val="25000"/>
                  </a:schemeClr>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Edit Master text styles</a:t>
            </a:r>
          </a:p>
        </p:txBody>
      </p:sp>
      <p:sp>
        <p:nvSpPr>
          <p:cNvPr id="12" name="Title 11"/>
          <p:cNvSpPr>
            <a:spLocks noGrp="1"/>
          </p:cNvSpPr>
          <p:nvPr>
            <p:ph type="title"/>
          </p:nvPr>
        </p:nvSpPr>
        <p:spPr/>
        <p:txBody>
          <a:bodyPr>
            <a:noAutofit/>
          </a:bodyPr>
          <a:lstStyle>
            <a:lvl1pPr>
              <a:defRPr>
                <a:solidFill>
                  <a:srgbClr val="00BFFF"/>
                </a:solidFill>
              </a:defRPr>
            </a:lvl1pPr>
          </a:lstStyle>
          <a:p>
            <a:r>
              <a:rPr lang="en-US"/>
              <a:t>Click to edit Master title style</a:t>
            </a:r>
            <a:endParaRPr lang="en-US" dirty="0"/>
          </a:p>
        </p:txBody>
      </p:sp>
    </p:spTree>
    <p:extLst>
      <p:ext uri="{BB962C8B-B14F-4D97-AF65-F5344CB8AC3E}">
        <p14:creationId xmlns:p14="http://schemas.microsoft.com/office/powerpoint/2010/main" val="967211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solidFill>
                  <a:schemeClr val="tx1">
                    <a:lumMod val="75000"/>
                    <a:lumOff val="25000"/>
                  </a:schemeClr>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Edit Master text styles</a:t>
            </a:r>
          </a:p>
        </p:txBody>
      </p:sp>
    </p:spTree>
    <p:extLst>
      <p:ext uri="{BB962C8B-B14F-4D97-AF65-F5344CB8AC3E}">
        <p14:creationId xmlns:p14="http://schemas.microsoft.com/office/powerpoint/2010/main" val="3857246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8" r:id="rId5"/>
    <p:sldLayoutId id="2147484086" r:id="rId6"/>
    <p:sldLayoutId id="2147484091" r:id="rId7"/>
    <p:sldLayoutId id="2147484119" r:id="rId8"/>
    <p:sldLayoutId id="2147484116" r:id="rId9"/>
    <p:sldLayoutId id="2147484117" r:id="rId10"/>
    <p:sldLayoutId id="2147484140" r:id="rId11"/>
    <p:sldLayoutId id="2147484141" r:id="rId12"/>
    <p:sldLayoutId id="2147484164" r:id="rId13"/>
    <p:sldLayoutId id="2147484142" r:id="rId14"/>
    <p:sldLayoutId id="2147484143" r:id="rId15"/>
    <p:sldLayoutId id="2147484092" r:id="rId16"/>
    <p:sldLayoutId id="2147484148" r:id="rId17"/>
    <p:sldLayoutId id="2147484093" r:id="rId18"/>
    <p:sldLayoutId id="2147484094" r:id="rId19"/>
    <p:sldLayoutId id="2147484291" r:id="rId20"/>
    <p:sldLayoutId id="2147484293" r:id="rId21"/>
    <p:sldLayoutId id="2147484294" r:id="rId22"/>
    <p:sldLayoutId id="2147484295" r:id="rId23"/>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00BFFF"/>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solidFill>
            <a:schemeClr val="tx1">
              <a:lumMod val="75000"/>
              <a:lumOff val="25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lumMod val="75000"/>
              <a:lumOff val="25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lumMod val="75000"/>
              <a:lumOff val="25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lumMod val="75000"/>
              <a:lumOff val="25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lumMod val="75000"/>
              <a:lumOff val="25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sv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hyperlink" Target="https://vimeo.com/853953408/aa4f0fd6e6#t=1h4m4s" TargetMode="External"/><Relationship Id="rId5" Type="http://schemas.openxmlformats.org/officeDocument/2006/relationships/image" Target="../media/image32.jpeg"/><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sv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hyperlink" Target="https://semver.org/spec/v2.0.0.html" TargetMode="External"/><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8" Type="http://schemas.openxmlformats.org/officeDocument/2006/relationships/hyperlink" Target="https://github.com/AndreasNick" TargetMode="External"/><Relationship Id="rId3" Type="http://schemas.openxmlformats.org/officeDocument/2006/relationships/hyperlink" Target="https://www.thorsten-butz.de/winget-dupsug/" TargetMode="External"/><Relationship Id="rId7" Type="http://schemas.openxmlformats.org/officeDocument/2006/relationships/hyperlink" Target="https://github.com/thorstenbutz/conferences"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hyperlink" Target="https://www.slidingwindows.de/slw18" TargetMode="External"/><Relationship Id="rId5" Type="http://schemas.openxmlformats.org/officeDocument/2006/relationships/hyperlink" Target="https://www.slidingwindows.de/slw20" TargetMode="External"/><Relationship Id="rId4" Type="http://schemas.openxmlformats.org/officeDocument/2006/relationships/hyperlink" Target="https://www.thorsten-butz.de/winget/"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secure.meetupstatic.com/photos/event/d/a/2/f/highres_458755855.jpeg">
            <a:extLst>
              <a:ext uri="{FF2B5EF4-FFF2-40B4-BE49-F238E27FC236}">
                <a16:creationId xmlns:a16="http://schemas.microsoft.com/office/drawing/2014/main" id="{B8A67EDB-F225-4840-8F95-82ECE7B79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522" y="213156"/>
            <a:ext cx="3527473" cy="153224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ogo">
            <a:extLst>
              <a:ext uri="{FF2B5EF4-FFF2-40B4-BE49-F238E27FC236}">
                <a16:creationId xmlns:a16="http://schemas.microsoft.com/office/drawing/2014/main" id="{1CFC8C1A-7CC5-F724-D252-1E8D309A27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004" y="2133194"/>
            <a:ext cx="8436952" cy="4066116"/>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a:extLst>
              <a:ext uri="{FF2B5EF4-FFF2-40B4-BE49-F238E27FC236}">
                <a16:creationId xmlns:a16="http://schemas.microsoft.com/office/drawing/2014/main" id="{1B40E4CD-8C21-7FB3-A5E1-9630717AB6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8584" y="857080"/>
            <a:ext cx="3194756" cy="693051"/>
          </a:xfrm>
          <a:prstGeom prst="rect">
            <a:avLst/>
          </a:prstGeom>
        </p:spPr>
      </p:pic>
      <p:pic>
        <p:nvPicPr>
          <p:cNvPr id="11" name="Grafik 10">
            <a:extLst>
              <a:ext uri="{FF2B5EF4-FFF2-40B4-BE49-F238E27FC236}">
                <a16:creationId xmlns:a16="http://schemas.microsoft.com/office/drawing/2014/main" id="{D18528E4-88AA-6622-F272-480D3F2761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8669" y="787531"/>
            <a:ext cx="3831486" cy="957871"/>
          </a:xfrm>
          <a:prstGeom prst="rect">
            <a:avLst/>
          </a:prstGeom>
        </p:spPr>
      </p:pic>
    </p:spTree>
    <p:extLst>
      <p:ext uri="{BB962C8B-B14F-4D97-AF65-F5344CB8AC3E}">
        <p14:creationId xmlns:p14="http://schemas.microsoft.com/office/powerpoint/2010/main" val="4716868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B30F877-2C60-ACF3-21AF-7BB14B0E5AE7}"/>
              </a:ext>
            </a:extLst>
          </p:cNvPr>
          <p:cNvSpPr>
            <a:spLocks noGrp="1"/>
          </p:cNvSpPr>
          <p:nvPr>
            <p:ph type="title"/>
          </p:nvPr>
        </p:nvSpPr>
        <p:spPr/>
        <p:txBody>
          <a:bodyPr/>
          <a:lstStyle/>
          <a:p>
            <a:r>
              <a:rPr lang="en-US"/>
              <a:t>OneGet</a:t>
            </a:r>
            <a:endParaRPr lang="de-DE"/>
          </a:p>
        </p:txBody>
      </p:sp>
      <p:pic>
        <p:nvPicPr>
          <p:cNvPr id="5" name="Grafik 4">
            <a:extLst>
              <a:ext uri="{FF2B5EF4-FFF2-40B4-BE49-F238E27FC236}">
                <a16:creationId xmlns:a16="http://schemas.microsoft.com/office/drawing/2014/main" id="{5E9CBC12-2394-F249-B624-EE57965B9605}"/>
              </a:ext>
            </a:extLst>
          </p:cNvPr>
          <p:cNvPicPr>
            <a:picLocks noChangeAspect="1"/>
          </p:cNvPicPr>
          <p:nvPr/>
        </p:nvPicPr>
        <p:blipFill>
          <a:blip r:embed="rId3"/>
          <a:stretch>
            <a:fillRect/>
          </a:stretch>
        </p:blipFill>
        <p:spPr>
          <a:xfrm>
            <a:off x="519112" y="1886974"/>
            <a:ext cx="10726737" cy="4399525"/>
          </a:xfrm>
          <a:prstGeom prst="rect">
            <a:avLst/>
          </a:prstGeom>
        </p:spPr>
      </p:pic>
    </p:spTree>
    <p:extLst>
      <p:ext uri="{BB962C8B-B14F-4D97-AF65-F5344CB8AC3E}">
        <p14:creationId xmlns:p14="http://schemas.microsoft.com/office/powerpoint/2010/main" val="4256358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3B837A5-750F-4961-B0D9-1F1E40A124F4}"/>
              </a:ext>
            </a:extLst>
          </p:cNvPr>
          <p:cNvSpPr>
            <a:spLocks noGrp="1"/>
          </p:cNvSpPr>
          <p:nvPr>
            <p:ph type="body" sz="quarter" idx="10"/>
          </p:nvPr>
        </p:nvSpPr>
        <p:spPr/>
        <p:txBody>
          <a:bodyPr/>
          <a:lstStyle/>
          <a:p>
            <a:r>
              <a:rPr lang="en-DE">
                <a:solidFill>
                  <a:srgbClr val="4E4544"/>
                </a:solidFill>
              </a:rPr>
              <a:t>Demo A</a:t>
            </a:r>
            <a:endParaRPr lang="de-DE">
              <a:solidFill>
                <a:srgbClr val="4E4544"/>
              </a:solidFill>
            </a:endParaRPr>
          </a:p>
        </p:txBody>
      </p:sp>
    </p:spTree>
    <p:extLst>
      <p:ext uri="{BB962C8B-B14F-4D97-AF65-F5344CB8AC3E}">
        <p14:creationId xmlns:p14="http://schemas.microsoft.com/office/powerpoint/2010/main" val="4058489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E4544"/>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F4F4FB-0C60-4BDB-A22F-1B7B5F986B14}"/>
              </a:ext>
            </a:extLst>
          </p:cNvPr>
          <p:cNvSpPr>
            <a:spLocks noGrp="1"/>
          </p:cNvSpPr>
          <p:nvPr>
            <p:ph type="title"/>
          </p:nvPr>
        </p:nvSpPr>
        <p:spPr/>
        <p:txBody>
          <a:bodyPr/>
          <a:lstStyle/>
          <a:p>
            <a:r>
              <a:rPr lang="en-DE"/>
              <a:t>about_ModernApps</a:t>
            </a:r>
            <a:endParaRPr lang="de-DE"/>
          </a:p>
        </p:txBody>
      </p:sp>
    </p:spTree>
    <p:extLst>
      <p:ext uri="{BB962C8B-B14F-4D97-AF65-F5344CB8AC3E}">
        <p14:creationId xmlns:p14="http://schemas.microsoft.com/office/powerpoint/2010/main" val="2995629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C5B4384E-09A9-8E11-ED9C-222367A09B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112" y="1128712"/>
            <a:ext cx="4600575" cy="4600575"/>
          </a:xfrm>
          <a:prstGeom prst="rect">
            <a:avLst/>
          </a:prstGeom>
        </p:spPr>
      </p:pic>
      <p:sp>
        <p:nvSpPr>
          <p:cNvPr id="3" name="Titel 2">
            <a:extLst>
              <a:ext uri="{FF2B5EF4-FFF2-40B4-BE49-F238E27FC236}">
                <a16:creationId xmlns:a16="http://schemas.microsoft.com/office/drawing/2014/main" id="{26089617-D471-67D4-89CC-B4F63820F145}"/>
              </a:ext>
            </a:extLst>
          </p:cNvPr>
          <p:cNvSpPr>
            <a:spLocks noGrp="1"/>
          </p:cNvSpPr>
          <p:nvPr>
            <p:ph type="title"/>
          </p:nvPr>
        </p:nvSpPr>
        <p:spPr/>
        <p:txBody>
          <a:bodyPr/>
          <a:lstStyle/>
          <a:p>
            <a:r>
              <a:rPr lang="de-DE"/>
              <a:t>Application Virtualization</a:t>
            </a:r>
          </a:p>
        </p:txBody>
      </p:sp>
      <p:pic>
        <p:nvPicPr>
          <p:cNvPr id="3074" name="Picture 2" descr="undefined">
            <a:extLst>
              <a:ext uri="{FF2B5EF4-FFF2-40B4-BE49-F238E27FC236}">
                <a16:creationId xmlns:a16="http://schemas.microsoft.com/office/drawing/2014/main" id="{B3B1D938-111A-C055-9468-41335B746F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4688341"/>
            <a:ext cx="4343400" cy="1150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553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E8C4370-D7E0-B1C7-6CC7-79642B42524C}"/>
              </a:ext>
            </a:extLst>
          </p:cNvPr>
          <p:cNvSpPr>
            <a:spLocks noGrp="1"/>
          </p:cNvSpPr>
          <p:nvPr>
            <p:ph type="title"/>
          </p:nvPr>
        </p:nvSpPr>
        <p:spPr/>
        <p:txBody>
          <a:bodyPr/>
          <a:lstStyle/>
          <a:p>
            <a:r>
              <a:rPr lang="en-DE"/>
              <a:t>Windows 8</a:t>
            </a:r>
            <a:endParaRPr lang="de-DE"/>
          </a:p>
        </p:txBody>
      </p:sp>
      <p:sp>
        <p:nvSpPr>
          <p:cNvPr id="4" name="Rechteck 3">
            <a:extLst>
              <a:ext uri="{FF2B5EF4-FFF2-40B4-BE49-F238E27FC236}">
                <a16:creationId xmlns:a16="http://schemas.microsoft.com/office/drawing/2014/main" id="{F404B2DE-1A27-CD71-09FA-7618F4113262}"/>
              </a:ext>
            </a:extLst>
          </p:cNvPr>
          <p:cNvSpPr/>
          <p:nvPr/>
        </p:nvSpPr>
        <p:spPr>
          <a:xfrm>
            <a:off x="-346075" y="7259"/>
            <a:ext cx="4020457" cy="685074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2000"/>
              </a:spcAft>
            </a:pPr>
            <a:r>
              <a:rPr lang="en-US" sz="3200" b="1">
                <a:solidFill>
                  <a:srgbClr val="002458"/>
                </a:solidFill>
                <a:latin typeface="Segoe UI Light" panose="020B0502040204020203" pitchFamily="34" charset="0"/>
                <a:cs typeface="Segoe UI Light" panose="020B0502040204020203" pitchFamily="34" charset="0"/>
              </a:rPr>
              <a:t>2012</a:t>
            </a:r>
            <a:br>
              <a:rPr lang="en-US" sz="2800">
                <a:solidFill>
                  <a:srgbClr val="002458"/>
                </a:solidFill>
                <a:latin typeface="Segoe UI Light" panose="020B0502040204020203" pitchFamily="34" charset="0"/>
                <a:cs typeface="Segoe UI Light" panose="020B0502040204020203" pitchFamily="34" charset="0"/>
              </a:rPr>
            </a:br>
            <a:r>
              <a:rPr lang="en-US" sz="2800">
                <a:solidFill>
                  <a:srgbClr val="002458"/>
                </a:solidFill>
                <a:latin typeface="Segoe UI Light" panose="020B0502040204020203" pitchFamily="34" charset="0"/>
                <a:cs typeface="Segoe UI Light" panose="020B0502040204020203" pitchFamily="34" charset="0"/>
              </a:rPr>
              <a:t>Surface RT/</a:t>
            </a:r>
            <a:br>
              <a:rPr lang="en-US" sz="2800">
                <a:solidFill>
                  <a:srgbClr val="002458"/>
                </a:solidFill>
                <a:latin typeface="Segoe UI Light" panose="020B0502040204020203" pitchFamily="34" charset="0"/>
                <a:cs typeface="Segoe UI Light" panose="020B0502040204020203" pitchFamily="34" charset="0"/>
              </a:rPr>
            </a:br>
            <a:r>
              <a:rPr lang="en-US" sz="2800">
                <a:solidFill>
                  <a:srgbClr val="002458"/>
                </a:solidFill>
                <a:latin typeface="Segoe UI Light" panose="020B0502040204020203" pitchFamily="34" charset="0"/>
                <a:cs typeface="Segoe UI Light" panose="020B0502040204020203" pitchFamily="34" charset="0"/>
              </a:rPr>
              <a:t>Surface Pro</a:t>
            </a:r>
          </a:p>
          <a:p>
            <a:pPr algn="ctr">
              <a:spcAft>
                <a:spcPts val="2000"/>
              </a:spcAft>
            </a:pPr>
            <a:r>
              <a:rPr lang="en-US" sz="3200" b="1">
                <a:solidFill>
                  <a:srgbClr val="002458"/>
                </a:solidFill>
                <a:latin typeface="Segoe UI Light" panose="020B0502040204020203" pitchFamily="34" charset="0"/>
                <a:cs typeface="Segoe UI Light" panose="020B0502040204020203" pitchFamily="34" charset="0"/>
              </a:rPr>
              <a:t>2013</a:t>
            </a:r>
            <a:br>
              <a:rPr lang="en-US" sz="2800">
                <a:solidFill>
                  <a:srgbClr val="002458"/>
                </a:solidFill>
                <a:latin typeface="Segoe UI Light" panose="020B0502040204020203" pitchFamily="34" charset="0"/>
                <a:cs typeface="Segoe UI Light" panose="020B0502040204020203" pitchFamily="34" charset="0"/>
              </a:rPr>
            </a:br>
            <a:r>
              <a:rPr lang="en-US" sz="2800">
                <a:solidFill>
                  <a:srgbClr val="002458"/>
                </a:solidFill>
                <a:latin typeface="Segoe UI Light" panose="020B0502040204020203" pitchFamily="34" charset="0"/>
                <a:cs typeface="Segoe UI Light" panose="020B0502040204020203" pitchFamily="34" charset="0"/>
              </a:rPr>
              <a:t>Surface 2 (RT)/</a:t>
            </a:r>
            <a:br>
              <a:rPr lang="en-US" sz="2800">
                <a:solidFill>
                  <a:srgbClr val="002458"/>
                </a:solidFill>
                <a:latin typeface="Segoe UI Light" panose="020B0502040204020203" pitchFamily="34" charset="0"/>
                <a:cs typeface="Segoe UI Light" panose="020B0502040204020203" pitchFamily="34" charset="0"/>
              </a:rPr>
            </a:br>
            <a:r>
              <a:rPr lang="en-US" sz="2800">
                <a:solidFill>
                  <a:srgbClr val="002458"/>
                </a:solidFill>
                <a:latin typeface="Segoe UI Light" panose="020B0502040204020203" pitchFamily="34" charset="0"/>
                <a:cs typeface="Segoe UI Light" panose="020B0502040204020203" pitchFamily="34" charset="0"/>
              </a:rPr>
              <a:t>Surface Pro 2</a:t>
            </a:r>
          </a:p>
        </p:txBody>
      </p:sp>
      <p:pic>
        <p:nvPicPr>
          <p:cNvPr id="5" name="Picture 9">
            <a:extLst>
              <a:ext uri="{FF2B5EF4-FFF2-40B4-BE49-F238E27FC236}">
                <a16:creationId xmlns:a16="http://schemas.microsoft.com/office/drawing/2014/main" id="{A3DBE97B-9B9D-C0F7-85A6-95DDC6976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382" y="1572965"/>
            <a:ext cx="5578475" cy="434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388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3B837A5-750F-4961-B0D9-1F1E40A124F4}"/>
              </a:ext>
            </a:extLst>
          </p:cNvPr>
          <p:cNvSpPr>
            <a:spLocks noGrp="1"/>
          </p:cNvSpPr>
          <p:nvPr>
            <p:ph type="body" sz="quarter" idx="10"/>
          </p:nvPr>
        </p:nvSpPr>
        <p:spPr/>
        <p:txBody>
          <a:bodyPr/>
          <a:lstStyle/>
          <a:p>
            <a:r>
              <a:rPr lang="en-DE">
                <a:solidFill>
                  <a:srgbClr val="4E4544"/>
                </a:solidFill>
              </a:rPr>
              <a:t>Demo B</a:t>
            </a:r>
            <a:endParaRPr lang="de-DE">
              <a:solidFill>
                <a:srgbClr val="4E4544"/>
              </a:solidFill>
            </a:endParaRPr>
          </a:p>
        </p:txBody>
      </p:sp>
    </p:spTree>
    <p:extLst>
      <p:ext uri="{BB962C8B-B14F-4D97-AF65-F5344CB8AC3E}">
        <p14:creationId xmlns:p14="http://schemas.microsoft.com/office/powerpoint/2010/main" val="2958227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E4544"/>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F4F4FB-0C60-4BDB-A22F-1B7B5F986B14}"/>
              </a:ext>
            </a:extLst>
          </p:cNvPr>
          <p:cNvSpPr>
            <a:spLocks noGrp="1"/>
          </p:cNvSpPr>
          <p:nvPr>
            <p:ph type="title"/>
          </p:nvPr>
        </p:nvSpPr>
        <p:spPr/>
        <p:txBody>
          <a:bodyPr/>
          <a:lstStyle/>
          <a:p>
            <a:r>
              <a:rPr lang="en-DE"/>
              <a:t>about_</a:t>
            </a:r>
            <a:r>
              <a:rPr lang="en-US"/>
              <a:t>WinGet</a:t>
            </a:r>
            <a:endParaRPr lang="de-DE"/>
          </a:p>
        </p:txBody>
      </p:sp>
    </p:spTree>
    <p:extLst>
      <p:ext uri="{BB962C8B-B14F-4D97-AF65-F5344CB8AC3E}">
        <p14:creationId xmlns:p14="http://schemas.microsoft.com/office/powerpoint/2010/main" val="282821612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5498AD85-2512-3308-4558-E77BAB589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8963" y="1308728"/>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97FCBF30-3A6D-40AB-A997-D5F2B623645A}"/>
              </a:ext>
            </a:extLst>
          </p:cNvPr>
          <p:cNvSpPr>
            <a:spLocks noGrp="1"/>
          </p:cNvSpPr>
          <p:nvPr>
            <p:ph type="title"/>
          </p:nvPr>
        </p:nvSpPr>
        <p:spPr/>
        <p:txBody>
          <a:bodyPr/>
          <a:lstStyle/>
          <a:p>
            <a:r>
              <a:rPr lang="en-DE"/>
              <a:t>Keivan Beigi</a:t>
            </a:r>
            <a:endParaRPr lang="de-DE"/>
          </a:p>
        </p:txBody>
      </p:sp>
      <p:pic>
        <p:nvPicPr>
          <p:cNvPr id="7" name="Picture 6">
            <a:extLst>
              <a:ext uri="{FF2B5EF4-FFF2-40B4-BE49-F238E27FC236}">
                <a16:creationId xmlns:a16="http://schemas.microsoft.com/office/drawing/2014/main" id="{F641BDBD-17C9-42E9-8FFE-AECDA9832809}"/>
              </a:ext>
            </a:extLst>
          </p:cNvPr>
          <p:cNvPicPr>
            <a:picLocks noChangeAspect="1"/>
          </p:cNvPicPr>
          <p:nvPr/>
        </p:nvPicPr>
        <p:blipFill rotWithShape="1">
          <a:blip r:embed="rId4"/>
          <a:srcRect r="9669"/>
          <a:stretch/>
        </p:blipFill>
        <p:spPr>
          <a:xfrm>
            <a:off x="519113" y="1308728"/>
            <a:ext cx="6669088" cy="2638793"/>
          </a:xfrm>
          <a:prstGeom prst="rect">
            <a:avLst/>
          </a:prstGeom>
          <a:ln>
            <a:solidFill>
              <a:schemeClr val="bg1">
                <a:lumMod val="50000"/>
              </a:schemeClr>
            </a:solidFill>
          </a:ln>
        </p:spPr>
      </p:pic>
      <p:sp>
        <p:nvSpPr>
          <p:cNvPr id="9" name="TextBox 8">
            <a:extLst>
              <a:ext uri="{FF2B5EF4-FFF2-40B4-BE49-F238E27FC236}">
                <a16:creationId xmlns:a16="http://schemas.microsoft.com/office/drawing/2014/main" id="{D312AAB4-7821-4A49-9068-97C0EDCB2A6D}"/>
              </a:ext>
            </a:extLst>
          </p:cNvPr>
          <p:cNvSpPr txBox="1"/>
          <p:nvPr/>
        </p:nvSpPr>
        <p:spPr>
          <a:xfrm>
            <a:off x="519113" y="3947062"/>
            <a:ext cx="6669088" cy="400110"/>
          </a:xfrm>
          <a:prstGeom prst="rect">
            <a:avLst/>
          </a:prstGeom>
          <a:solidFill>
            <a:schemeClr val="accent5"/>
          </a:solidFill>
          <a:ln>
            <a:solidFill>
              <a:schemeClr val="bg1">
                <a:lumMod val="50000"/>
              </a:schemeClr>
            </a:solidFill>
          </a:ln>
        </p:spPr>
        <p:txBody>
          <a:bodyPr wrap="square">
            <a:spAutoFit/>
          </a:bodyPr>
          <a:lstStyle/>
          <a:p>
            <a:r>
              <a:rPr lang="de-DE" sz="2000"/>
              <a:t>https://keivan.io/why-chocolatey-is-broken</a:t>
            </a:r>
          </a:p>
        </p:txBody>
      </p:sp>
      <p:grpSp>
        <p:nvGrpSpPr>
          <p:cNvPr id="14" name="Group 13">
            <a:extLst>
              <a:ext uri="{FF2B5EF4-FFF2-40B4-BE49-F238E27FC236}">
                <a16:creationId xmlns:a16="http://schemas.microsoft.com/office/drawing/2014/main" id="{467B5773-E681-4897-B2F1-CBFDA6F726A3}"/>
              </a:ext>
            </a:extLst>
          </p:cNvPr>
          <p:cNvGrpSpPr/>
          <p:nvPr/>
        </p:nvGrpSpPr>
        <p:grpSpPr>
          <a:xfrm>
            <a:off x="5565277" y="3390444"/>
            <a:ext cx="6521949" cy="3238956"/>
            <a:chOff x="4812802" y="3115038"/>
            <a:chExt cx="6521949" cy="3238956"/>
          </a:xfrm>
        </p:grpSpPr>
        <p:sp>
          <p:nvSpPr>
            <p:cNvPr id="12" name="TextBox 11">
              <a:extLst>
                <a:ext uri="{FF2B5EF4-FFF2-40B4-BE49-F238E27FC236}">
                  <a16:creationId xmlns:a16="http://schemas.microsoft.com/office/drawing/2014/main" id="{1EDE8BA9-9D8A-49C3-9F00-57C3231DCCF0}"/>
                </a:ext>
              </a:extLst>
            </p:cNvPr>
            <p:cNvSpPr txBox="1"/>
            <p:nvPr/>
          </p:nvSpPr>
          <p:spPr>
            <a:xfrm>
              <a:off x="4812802" y="5953884"/>
              <a:ext cx="6521948" cy="400110"/>
            </a:xfrm>
            <a:prstGeom prst="rect">
              <a:avLst/>
            </a:prstGeom>
            <a:solidFill>
              <a:schemeClr val="accent5"/>
            </a:solidFill>
            <a:ln>
              <a:solidFill>
                <a:schemeClr val="bg1">
                  <a:lumMod val="50000"/>
                </a:schemeClr>
              </a:solidFill>
            </a:ln>
          </p:spPr>
          <p:txBody>
            <a:bodyPr wrap="square">
              <a:spAutoFit/>
            </a:bodyPr>
            <a:lstStyle/>
            <a:p>
              <a:r>
                <a:rPr lang="de-DE" sz="2000"/>
                <a:t>https://keivan.io/the-day-appget-died</a:t>
              </a:r>
            </a:p>
          </p:txBody>
        </p:sp>
        <p:pic>
          <p:nvPicPr>
            <p:cNvPr id="5" name="Picture 4">
              <a:extLst>
                <a:ext uri="{FF2B5EF4-FFF2-40B4-BE49-F238E27FC236}">
                  <a16:creationId xmlns:a16="http://schemas.microsoft.com/office/drawing/2014/main" id="{F2B65C20-8BC3-41A9-AC75-556C4A60E1AE}"/>
                </a:ext>
              </a:extLst>
            </p:cNvPr>
            <p:cNvPicPr>
              <a:picLocks noChangeAspect="1"/>
            </p:cNvPicPr>
            <p:nvPr/>
          </p:nvPicPr>
          <p:blipFill rotWithShape="1">
            <a:blip r:embed="rId5"/>
            <a:srcRect r="8595"/>
            <a:stretch/>
          </p:blipFill>
          <p:spPr>
            <a:xfrm>
              <a:off x="4812803" y="3115038"/>
              <a:ext cx="6521948" cy="2838846"/>
            </a:xfrm>
            <a:prstGeom prst="rect">
              <a:avLst/>
            </a:prstGeom>
            <a:ln>
              <a:solidFill>
                <a:schemeClr val="bg1">
                  <a:lumMod val="50000"/>
                </a:schemeClr>
              </a:solidFill>
            </a:ln>
          </p:spPr>
        </p:pic>
      </p:grpSp>
    </p:spTree>
    <p:extLst>
      <p:ext uri="{BB962C8B-B14F-4D97-AF65-F5344CB8AC3E}">
        <p14:creationId xmlns:p14="http://schemas.microsoft.com/office/powerpoint/2010/main" val="2486647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8DDBA8D-E1FA-7EC3-26C7-713FC1B58B02}"/>
              </a:ext>
            </a:extLst>
          </p:cNvPr>
          <p:cNvSpPr>
            <a:spLocks noGrp="1"/>
          </p:cNvSpPr>
          <p:nvPr>
            <p:ph type="title"/>
          </p:nvPr>
        </p:nvSpPr>
        <p:spPr/>
        <p:txBody>
          <a:bodyPr/>
          <a:lstStyle/>
          <a:p>
            <a:r>
              <a:rPr lang="en-DE"/>
              <a:t>Scott Hanselmann</a:t>
            </a:r>
            <a:endParaRPr lang="de-DE"/>
          </a:p>
        </p:txBody>
      </p:sp>
      <p:sp>
        <p:nvSpPr>
          <p:cNvPr id="5" name="Textplatzhalter 4">
            <a:extLst>
              <a:ext uri="{FF2B5EF4-FFF2-40B4-BE49-F238E27FC236}">
                <a16:creationId xmlns:a16="http://schemas.microsoft.com/office/drawing/2014/main" id="{7FCBE5C1-DCA3-AA40-0FCF-53121DA9B23F}"/>
              </a:ext>
            </a:extLst>
          </p:cNvPr>
          <p:cNvSpPr>
            <a:spLocks noGrp="1"/>
          </p:cNvSpPr>
          <p:nvPr>
            <p:ph type="body" sz="quarter" idx="10"/>
          </p:nvPr>
        </p:nvSpPr>
        <p:spPr>
          <a:xfrm>
            <a:off x="519111" y="1499191"/>
            <a:ext cx="11149013" cy="4407194"/>
          </a:xfrm>
        </p:spPr>
        <p:txBody>
          <a:bodyPr/>
          <a:lstStyle/>
          <a:p>
            <a:pPr marL="0" indent="0">
              <a:lnSpc>
                <a:spcPct val="150000"/>
              </a:lnSpc>
              <a:spcBef>
                <a:spcPts val="0"/>
              </a:spcBef>
              <a:buNone/>
            </a:pPr>
            <a:r>
              <a:rPr lang="de-DE" sz="3600">
                <a:solidFill>
                  <a:srgbClr val="0000FF"/>
                </a:solidFill>
                <a:latin typeface="Fira Code" panose="020B0809050000020004" pitchFamily="49" charset="0"/>
                <a:ea typeface="Fira Code" panose="020B0809050000020004" pitchFamily="49" charset="0"/>
                <a:cs typeface="Cascadia Code" panose="020B0609020000020004" pitchFamily="49" charset="0"/>
              </a:rPr>
              <a:t>Rename-Item</a:t>
            </a:r>
            <a:r>
              <a:rPr lang="de-DE" sz="3600">
                <a:solidFill>
                  <a:prstClr val="black"/>
                </a:solidFill>
                <a:latin typeface="Fira Code" panose="020B0809050000020004" pitchFamily="49" charset="0"/>
                <a:ea typeface="Fira Code" panose="020B0809050000020004" pitchFamily="49" charset="0"/>
                <a:cs typeface="Cascadia Code" panose="020B0609020000020004" pitchFamily="49" charset="0"/>
              </a:rPr>
              <a:t> </a:t>
            </a:r>
            <a:endParaRPr lang="en-DE" sz="3600">
              <a:solidFill>
                <a:prstClr val="black"/>
              </a:solidFill>
              <a:latin typeface="Fira Code" panose="020B0809050000020004" pitchFamily="49" charset="0"/>
              <a:ea typeface="Fira Code" panose="020B0809050000020004" pitchFamily="49" charset="0"/>
              <a:cs typeface="Cascadia Code" panose="020B0609020000020004" pitchFamily="49" charset="0"/>
            </a:endParaRPr>
          </a:p>
          <a:p>
            <a:pPr marL="0" indent="0">
              <a:lnSpc>
                <a:spcPct val="150000"/>
              </a:lnSpc>
              <a:spcBef>
                <a:spcPts val="0"/>
              </a:spcBef>
              <a:buNone/>
            </a:pPr>
            <a:r>
              <a:rPr lang="en-DE" sz="3600">
                <a:solidFill>
                  <a:prstClr val="black"/>
                </a:solidFill>
                <a:latin typeface="Fira Code" panose="020B0809050000020004" pitchFamily="49" charset="0"/>
                <a:ea typeface="Fira Code" panose="020B0809050000020004" pitchFamily="49" charset="0"/>
                <a:cs typeface="Cascadia Code" panose="020B0609020000020004" pitchFamily="49" charset="0"/>
              </a:rPr>
              <a:t>  </a:t>
            </a:r>
            <a:r>
              <a:rPr lang="de-DE" sz="3600">
                <a:solidFill>
                  <a:srgbClr val="000080"/>
                </a:solidFill>
                <a:latin typeface="Fira Code" panose="020B0809050000020004" pitchFamily="49" charset="0"/>
                <a:ea typeface="Fira Code" panose="020B0809050000020004" pitchFamily="49" charset="0"/>
                <a:cs typeface="Cascadia Code" panose="020B0609020000020004" pitchFamily="49" charset="0"/>
              </a:rPr>
              <a:t>-Path</a:t>
            </a:r>
            <a:r>
              <a:rPr lang="de-DE" sz="3600">
                <a:solidFill>
                  <a:prstClr val="black"/>
                </a:solidFill>
                <a:latin typeface="Fira Code" panose="020B0809050000020004" pitchFamily="49" charset="0"/>
                <a:ea typeface="Fira Code" panose="020B0809050000020004" pitchFamily="49" charset="0"/>
                <a:cs typeface="Cascadia Code" panose="020B0609020000020004" pitchFamily="49" charset="0"/>
              </a:rPr>
              <a:t> </a:t>
            </a:r>
            <a:r>
              <a:rPr lang="de-DE" sz="3600">
                <a:solidFill>
                  <a:srgbClr val="8A2BE2"/>
                </a:solidFill>
                <a:latin typeface="Fira Code" panose="020B0809050000020004" pitchFamily="49" charset="0"/>
                <a:ea typeface="Fira Code" panose="020B0809050000020004" pitchFamily="49" charset="0"/>
                <a:cs typeface="Cascadia Code" panose="020B0609020000020004" pitchFamily="49" charset="0"/>
              </a:rPr>
              <a:t>AppInstallerCLI.exe</a:t>
            </a:r>
            <a:r>
              <a:rPr lang="de-DE" sz="3600">
                <a:solidFill>
                  <a:prstClr val="black"/>
                </a:solidFill>
                <a:latin typeface="Fira Code" panose="020B0809050000020004" pitchFamily="49" charset="0"/>
                <a:ea typeface="Fira Code" panose="020B0809050000020004" pitchFamily="49" charset="0"/>
                <a:cs typeface="Cascadia Code" panose="020B0609020000020004" pitchFamily="49" charset="0"/>
              </a:rPr>
              <a:t> </a:t>
            </a:r>
            <a:endParaRPr lang="en-DE" sz="3600">
              <a:solidFill>
                <a:prstClr val="black"/>
              </a:solidFill>
              <a:latin typeface="Fira Code" panose="020B0809050000020004" pitchFamily="49" charset="0"/>
              <a:ea typeface="Fira Code" panose="020B0809050000020004" pitchFamily="49" charset="0"/>
              <a:cs typeface="Cascadia Code" panose="020B0609020000020004" pitchFamily="49" charset="0"/>
            </a:endParaRPr>
          </a:p>
          <a:p>
            <a:pPr marL="0" indent="0">
              <a:lnSpc>
                <a:spcPct val="150000"/>
              </a:lnSpc>
              <a:spcBef>
                <a:spcPts val="0"/>
              </a:spcBef>
              <a:buNone/>
            </a:pPr>
            <a:r>
              <a:rPr lang="en-DE" sz="3600">
                <a:solidFill>
                  <a:prstClr val="black"/>
                </a:solidFill>
                <a:latin typeface="Fira Code" panose="020B0809050000020004" pitchFamily="49" charset="0"/>
                <a:ea typeface="Fira Code" panose="020B0809050000020004" pitchFamily="49" charset="0"/>
                <a:cs typeface="Cascadia Code" panose="020B0609020000020004" pitchFamily="49" charset="0"/>
              </a:rPr>
              <a:t>  </a:t>
            </a:r>
            <a:r>
              <a:rPr lang="de-DE" sz="3600">
                <a:solidFill>
                  <a:srgbClr val="000080"/>
                </a:solidFill>
                <a:latin typeface="Fira Code" panose="020B0809050000020004" pitchFamily="49" charset="0"/>
                <a:ea typeface="Fira Code" panose="020B0809050000020004" pitchFamily="49" charset="0"/>
                <a:cs typeface="Cascadia Code" panose="020B0609020000020004" pitchFamily="49" charset="0"/>
              </a:rPr>
              <a:t>-NewName</a:t>
            </a:r>
            <a:r>
              <a:rPr lang="de-DE" sz="3600">
                <a:solidFill>
                  <a:prstClr val="black"/>
                </a:solidFill>
                <a:latin typeface="Fira Code" panose="020B0809050000020004" pitchFamily="49" charset="0"/>
                <a:ea typeface="Fira Code" panose="020B0809050000020004" pitchFamily="49" charset="0"/>
                <a:cs typeface="Cascadia Code" panose="020B0609020000020004" pitchFamily="49" charset="0"/>
              </a:rPr>
              <a:t> </a:t>
            </a:r>
            <a:r>
              <a:rPr lang="de-DE" sz="3600">
                <a:solidFill>
                  <a:srgbClr val="8A2BE2"/>
                </a:solidFill>
                <a:latin typeface="Fira Code" panose="020B0809050000020004" pitchFamily="49" charset="0"/>
                <a:ea typeface="Fira Code" panose="020B0809050000020004" pitchFamily="49" charset="0"/>
                <a:cs typeface="Cascadia Code" panose="020B0609020000020004" pitchFamily="49" charset="0"/>
              </a:rPr>
              <a:t>WinGet.exe </a:t>
            </a:r>
          </a:p>
        </p:txBody>
      </p:sp>
      <p:pic>
        <p:nvPicPr>
          <p:cNvPr id="6" name="Grafik 3">
            <a:extLst>
              <a:ext uri="{FF2B5EF4-FFF2-40B4-BE49-F238E27FC236}">
                <a16:creationId xmlns:a16="http://schemas.microsoft.com/office/drawing/2014/main" id="{1BD5FF0D-1FD9-ABAD-B1BD-BB5B4E5C7524}"/>
              </a:ext>
            </a:extLst>
          </p:cNvPr>
          <p:cNvPicPr>
            <a:picLocks noChangeAspect="1"/>
          </p:cNvPicPr>
          <p:nvPr/>
        </p:nvPicPr>
        <p:blipFill>
          <a:blip r:embed="rId3"/>
          <a:stretch>
            <a:fillRect/>
          </a:stretch>
        </p:blipFill>
        <p:spPr>
          <a:xfrm>
            <a:off x="8704300" y="1499191"/>
            <a:ext cx="2857500" cy="2857500"/>
          </a:xfrm>
          <a:prstGeom prst="rect">
            <a:avLst/>
          </a:prstGeom>
        </p:spPr>
      </p:pic>
    </p:spTree>
    <p:extLst>
      <p:ext uri="{BB962C8B-B14F-4D97-AF65-F5344CB8AC3E}">
        <p14:creationId xmlns:p14="http://schemas.microsoft.com/office/powerpoint/2010/main" val="2032736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68CB1F33-7A0E-4530-BEEB-638A879D46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4674" y="893"/>
            <a:ext cx="12274742" cy="6856214"/>
          </a:xfrm>
          <a:prstGeom prst="rect">
            <a:avLst/>
          </a:prstGeom>
        </p:spPr>
      </p:pic>
      <p:sp>
        <p:nvSpPr>
          <p:cNvPr id="2" name="Rechteck 1">
            <a:extLst>
              <a:ext uri="{FF2B5EF4-FFF2-40B4-BE49-F238E27FC236}">
                <a16:creationId xmlns:a16="http://schemas.microsoft.com/office/drawing/2014/main" id="{84F088E5-83B3-460E-9E1D-9EB480780FC5}"/>
              </a:ext>
            </a:extLst>
          </p:cNvPr>
          <p:cNvSpPr/>
          <p:nvPr/>
        </p:nvSpPr>
        <p:spPr>
          <a:xfrm>
            <a:off x="-276637" y="-602398"/>
            <a:ext cx="12742097" cy="763086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4399"/>
          </a:p>
        </p:txBody>
      </p:sp>
      <p:sp>
        <p:nvSpPr>
          <p:cNvPr id="3" name="Textfeld 2">
            <a:extLst>
              <a:ext uri="{FF2B5EF4-FFF2-40B4-BE49-F238E27FC236}">
                <a16:creationId xmlns:a16="http://schemas.microsoft.com/office/drawing/2014/main" id="{B2768967-02C1-4686-9B88-A8EA007EA8DE}"/>
              </a:ext>
            </a:extLst>
          </p:cNvPr>
          <p:cNvSpPr txBox="1"/>
          <p:nvPr/>
        </p:nvSpPr>
        <p:spPr>
          <a:xfrm>
            <a:off x="1199143" y="597033"/>
            <a:ext cx="9574570" cy="2400032"/>
          </a:xfrm>
          <a:prstGeom prst="rect">
            <a:avLst/>
          </a:prstGeom>
          <a:noFill/>
        </p:spPr>
        <p:txBody>
          <a:bodyPr wrap="square" rtlCol="0">
            <a:spAutoFit/>
          </a:bodyPr>
          <a:lstStyle/>
          <a:p>
            <a:r>
              <a:rPr lang="en-DE" sz="2999" b="1"/>
              <a:t>Ep</a:t>
            </a:r>
            <a:r>
              <a:rPr lang="en-US" sz="2999" b="1"/>
              <a:t>i</a:t>
            </a:r>
            <a:r>
              <a:rPr lang="en-DE" sz="2999" b="1"/>
              <a:t>s</a:t>
            </a:r>
            <a:r>
              <a:rPr lang="en-US" sz="2999" b="1"/>
              <a:t>o</a:t>
            </a:r>
            <a:r>
              <a:rPr lang="en-DE" sz="2999" b="1"/>
              <a:t>d</a:t>
            </a:r>
            <a:r>
              <a:rPr lang="en-US" sz="2999" b="1"/>
              <a:t>e</a:t>
            </a:r>
            <a:r>
              <a:rPr lang="en-DE" sz="2999" b="1"/>
              <a:t> 20</a:t>
            </a:r>
          </a:p>
          <a:p>
            <a:r>
              <a:rPr lang="en-DE" sz="2999"/>
              <a:t>Winget </a:t>
            </a:r>
            <a:r>
              <a:rPr lang="en-US" sz="2999"/>
              <a:t>w</a:t>
            </a:r>
            <a:r>
              <a:rPr lang="en-DE" sz="2999"/>
              <a:t>i</a:t>
            </a:r>
            <a:r>
              <a:rPr lang="en-US" sz="2999"/>
              <a:t>t</a:t>
            </a:r>
            <a:r>
              <a:rPr lang="en-DE" sz="2999"/>
              <a:t>h </a:t>
            </a:r>
            <a:r>
              <a:rPr lang="de-DE" sz="2999" b="1"/>
              <a:t>Demitrius Nelon</a:t>
            </a:r>
          </a:p>
          <a:p>
            <a:r>
              <a:rPr lang="en-US" sz="2999"/>
              <a:t>R</a:t>
            </a:r>
            <a:r>
              <a:rPr lang="en-DE" sz="2999"/>
              <a:t>ecorded </a:t>
            </a:r>
            <a:r>
              <a:rPr lang="en-US" sz="2999"/>
              <a:t>i</a:t>
            </a:r>
            <a:r>
              <a:rPr lang="en-DE" sz="2999"/>
              <a:t>n </a:t>
            </a:r>
            <a:r>
              <a:rPr lang="en-US" sz="2999"/>
              <a:t>P</a:t>
            </a:r>
            <a:r>
              <a:rPr lang="en-DE" sz="2999"/>
              <a:t>raha (Prague) </a:t>
            </a:r>
            <a:r>
              <a:rPr lang="en-US" sz="2999"/>
              <a:t>o</a:t>
            </a:r>
            <a:r>
              <a:rPr lang="en-DE" sz="2999"/>
              <a:t>n June</a:t>
            </a:r>
            <a:r>
              <a:rPr lang="en-US" sz="2999"/>
              <a:t> </a:t>
            </a:r>
            <a:r>
              <a:rPr lang="en-DE" sz="2999"/>
              <a:t>22</a:t>
            </a:r>
            <a:r>
              <a:rPr lang="en-US" sz="2999"/>
              <a:t>, 20</a:t>
            </a:r>
            <a:r>
              <a:rPr lang="en-DE" sz="2999"/>
              <a:t>23</a:t>
            </a:r>
          </a:p>
          <a:p>
            <a:endParaRPr lang="en-DE" sz="2999"/>
          </a:p>
          <a:p>
            <a:endParaRPr lang="en-DE" sz="2999"/>
          </a:p>
        </p:txBody>
      </p:sp>
      <p:pic>
        <p:nvPicPr>
          <p:cNvPr id="4" name="Picture 2">
            <a:extLst>
              <a:ext uri="{FF2B5EF4-FFF2-40B4-BE49-F238E27FC236}">
                <a16:creationId xmlns:a16="http://schemas.microsoft.com/office/drawing/2014/main" id="{3774826D-A955-1F8F-5220-11FDBD6115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9442" y="2387467"/>
            <a:ext cx="3827681" cy="3827681"/>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id="{9C563407-51BA-20EF-90B0-B638DA20519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99143" y="2387467"/>
            <a:ext cx="4078520" cy="3827681"/>
          </a:xfrm>
          <a:prstGeom prst="rect">
            <a:avLst/>
          </a:prstGeom>
        </p:spPr>
      </p:pic>
      <p:pic>
        <p:nvPicPr>
          <p:cNvPr id="1032" name="Picture 8" descr="Vimeo Logo im transparenten PNG- und vektorisierten SVG-Format">
            <a:hlinkClick r:id="rId6"/>
            <a:extLst>
              <a:ext uri="{FF2B5EF4-FFF2-40B4-BE49-F238E27FC236}">
                <a16:creationId xmlns:a16="http://schemas.microsoft.com/office/drawing/2014/main" id="{B405CCBE-4795-6AF9-3391-2D09C57245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66157" y="5814464"/>
            <a:ext cx="1415112" cy="400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172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F4645"/>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A4B4CD-B43C-F771-B3C4-6080EC4976A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81735" y="893"/>
            <a:ext cx="6751067" cy="6856214"/>
          </a:xfrm>
          <a:prstGeom prst="rect">
            <a:avLst/>
          </a:prstGeom>
        </p:spPr>
      </p:pic>
      <p:grpSp>
        <p:nvGrpSpPr>
          <p:cNvPr id="2" name="Gruppieren 1">
            <a:extLst>
              <a:ext uri="{FF2B5EF4-FFF2-40B4-BE49-F238E27FC236}">
                <a16:creationId xmlns:a16="http://schemas.microsoft.com/office/drawing/2014/main" id="{04C8FC39-BCB8-FD4A-6CAB-E71784CF6137}"/>
              </a:ext>
            </a:extLst>
          </p:cNvPr>
          <p:cNvGrpSpPr/>
          <p:nvPr/>
        </p:nvGrpSpPr>
        <p:grpSpPr>
          <a:xfrm>
            <a:off x="12641540" y="0"/>
            <a:ext cx="10438441" cy="15126231"/>
            <a:chOff x="-7702090" y="-4524831"/>
            <a:chExt cx="9265252" cy="10198680"/>
          </a:xfrm>
        </p:grpSpPr>
        <p:pic>
          <p:nvPicPr>
            <p:cNvPr id="4" name="Grafik 3">
              <a:extLst>
                <a:ext uri="{FF2B5EF4-FFF2-40B4-BE49-F238E27FC236}">
                  <a16:creationId xmlns:a16="http://schemas.microsoft.com/office/drawing/2014/main" id="{9B4C0ADA-8420-8D52-6CC4-C9BD28D2F4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55482" y="-4524831"/>
              <a:ext cx="7018644" cy="4435474"/>
            </a:xfrm>
            <a:prstGeom prst="rect">
              <a:avLst/>
            </a:prstGeom>
          </p:spPr>
        </p:pic>
        <p:sp>
          <p:nvSpPr>
            <p:cNvPr id="13" name="Textfeld 12">
              <a:extLst>
                <a:ext uri="{FF2B5EF4-FFF2-40B4-BE49-F238E27FC236}">
                  <a16:creationId xmlns:a16="http://schemas.microsoft.com/office/drawing/2014/main" id="{DBEAE18A-4441-A7C5-862F-0F496E0B8E12}"/>
                </a:ext>
              </a:extLst>
            </p:cNvPr>
            <p:cNvSpPr txBox="1"/>
            <p:nvPr/>
          </p:nvSpPr>
          <p:spPr>
            <a:xfrm>
              <a:off x="-7702090" y="5424982"/>
              <a:ext cx="6729664" cy="248867"/>
            </a:xfrm>
            <a:prstGeom prst="rect">
              <a:avLst/>
            </a:prstGeom>
            <a:noFill/>
          </p:spPr>
          <p:txBody>
            <a:bodyPr wrap="square">
              <a:spAutoFit/>
            </a:bodyPr>
            <a:lstStyle/>
            <a:p>
              <a:endParaRPr lang="de-DE" sz="1799">
                <a:solidFill>
                  <a:schemeClr val="bg1"/>
                </a:solidFill>
                <a:latin typeface="Fira Code" panose="020B0809050000020004" pitchFamily="49" charset="0"/>
                <a:ea typeface="Fira Code" panose="020B0809050000020004" pitchFamily="49" charset="0"/>
              </a:endParaRPr>
            </a:p>
          </p:txBody>
        </p:sp>
      </p:grpSp>
      <p:pic>
        <p:nvPicPr>
          <p:cNvPr id="14" name="Grafik 13">
            <a:extLst>
              <a:ext uri="{FF2B5EF4-FFF2-40B4-BE49-F238E27FC236}">
                <a16:creationId xmlns:a16="http://schemas.microsoft.com/office/drawing/2014/main" id="{827D0B0A-7EE0-A13F-896F-E0B4B6E638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5370" y="185937"/>
            <a:ext cx="6342967" cy="6578497"/>
          </a:xfrm>
          <a:prstGeom prst="rect">
            <a:avLst/>
          </a:prstGeom>
        </p:spPr>
      </p:pic>
      <p:sp>
        <p:nvSpPr>
          <p:cNvPr id="6" name="Textfeld 5">
            <a:extLst>
              <a:ext uri="{FF2B5EF4-FFF2-40B4-BE49-F238E27FC236}">
                <a16:creationId xmlns:a16="http://schemas.microsoft.com/office/drawing/2014/main" id="{FB12B5A3-55CF-037F-F18F-5FBB3DD89A44}"/>
              </a:ext>
            </a:extLst>
          </p:cNvPr>
          <p:cNvSpPr txBox="1"/>
          <p:nvPr/>
        </p:nvSpPr>
        <p:spPr>
          <a:xfrm>
            <a:off x="384014" y="1197334"/>
            <a:ext cx="7078194" cy="4707755"/>
          </a:xfrm>
          <a:prstGeom prst="rect">
            <a:avLst/>
          </a:prstGeom>
          <a:noFill/>
        </p:spPr>
        <p:txBody>
          <a:bodyPr wrap="square">
            <a:spAutoFit/>
          </a:bodyPr>
          <a:lstStyle/>
          <a:p>
            <a:pPr>
              <a:defRPr/>
            </a:pPr>
            <a:r>
              <a:rPr lang="en-DE" sz="1999">
                <a:solidFill>
                  <a:prstClr val="white"/>
                </a:solidFill>
                <a:latin typeface="Fira Code" panose="020B0809050000020004" pitchFamily="49" charset="0"/>
                <a:ea typeface="Fira Code" panose="020B0809050000020004" pitchFamily="49" charset="0"/>
              </a:rPr>
              <a:t># &gt; </a:t>
            </a:r>
            <a:r>
              <a:rPr lang="de-DE" sz="1999">
                <a:solidFill>
                  <a:srgbClr val="F9F1A5"/>
                </a:solidFill>
                <a:latin typeface="Fira Code" panose="020B0809050000020004" pitchFamily="49" charset="0"/>
                <a:ea typeface="Fira Code" panose="020B0809050000020004" pitchFamily="49" charset="0"/>
              </a:rPr>
              <a:t>Get-Session </a:t>
            </a:r>
            <a:endParaRPr lang="de-DE" sz="1999">
              <a:solidFill>
                <a:prstClr val="white"/>
              </a:solidFill>
              <a:latin typeface="Fira Code" panose="020B0809050000020004" pitchFamily="49" charset="0"/>
              <a:ea typeface="Fira Code" panose="020B0809050000020004" pitchFamily="49" charset="0"/>
            </a:endParaRPr>
          </a:p>
          <a:p>
            <a:pPr>
              <a:defRPr/>
            </a:pPr>
            <a:endParaRPr lang="de-DE" sz="1999">
              <a:solidFill>
                <a:prstClr val="white"/>
              </a:solidFill>
              <a:latin typeface="Fira Code" panose="020B0809050000020004" pitchFamily="49" charset="0"/>
              <a:ea typeface="Fira Code" panose="020B0809050000020004" pitchFamily="49" charset="0"/>
            </a:endParaRPr>
          </a:p>
          <a:p>
            <a:pPr defTabSz="914126" fontAlgn="base">
              <a:spcBef>
                <a:spcPct val="0"/>
              </a:spcBef>
              <a:spcAft>
                <a:spcPct val="0"/>
              </a:spcAft>
              <a:defRPr/>
            </a:pPr>
            <a:r>
              <a:rPr lang="en-US" sz="1999">
                <a:solidFill>
                  <a:srgbClr val="16C60C"/>
                </a:solidFill>
                <a:latin typeface="Fira Code" panose="020B0809050000020004" pitchFamily="49" charset="0"/>
                <a:ea typeface="Fira Code" panose="020B0809050000020004" pitchFamily="49" charset="0"/>
              </a:rPr>
              <a:t>Title </a:t>
            </a:r>
          </a:p>
          <a:p>
            <a:pPr defTabSz="914126" fontAlgn="base">
              <a:spcBef>
                <a:spcPct val="0"/>
              </a:spcBef>
              <a:spcAft>
                <a:spcPts val="800"/>
              </a:spcAft>
              <a:defRPr/>
            </a:pPr>
            <a:r>
              <a:rPr lang="en-US" sz="1999">
                <a:solidFill>
                  <a:srgbClr val="16C60C"/>
                </a:solidFill>
                <a:latin typeface="Fira Code" panose="020B0809050000020004" pitchFamily="49" charset="0"/>
                <a:ea typeface="Fira Code" panose="020B0809050000020004" pitchFamily="49" charset="0"/>
              </a:rPr>
              <a:t>-----</a:t>
            </a:r>
            <a:endParaRPr lang="de-DE" sz="1999">
              <a:solidFill>
                <a:srgbClr val="CCCCCC"/>
              </a:solidFill>
              <a:latin typeface="Fira Code" panose="020B0809050000020004" pitchFamily="49" charset="0"/>
              <a:ea typeface="Fira Code" panose="020B0809050000020004" pitchFamily="49" charset="0"/>
            </a:endParaRPr>
          </a:p>
          <a:p>
            <a:pPr defTabSz="914126" fontAlgn="base">
              <a:spcBef>
                <a:spcPct val="0"/>
              </a:spcBef>
              <a:spcAft>
                <a:spcPct val="0"/>
              </a:spcAft>
              <a:defRPr/>
            </a:pPr>
            <a:r>
              <a:rPr lang="de-DE" sz="1999">
                <a:solidFill>
                  <a:srgbClr val="CCCCCC"/>
                </a:solidFill>
                <a:latin typeface="Fira Code" panose="020B0809050000020004" pitchFamily="49" charset="0"/>
                <a:ea typeface="Fira Code" panose="020B0809050000020004" pitchFamily="49" charset="0"/>
              </a:rPr>
              <a:t>Eine Paketverwaltung für Windows </a:t>
            </a:r>
          </a:p>
          <a:p>
            <a:pPr defTabSz="914126" fontAlgn="base">
              <a:spcBef>
                <a:spcPct val="0"/>
              </a:spcBef>
              <a:spcAft>
                <a:spcPct val="0"/>
              </a:spcAft>
              <a:defRPr/>
            </a:pPr>
            <a:r>
              <a:rPr lang="de-DE" sz="1999">
                <a:solidFill>
                  <a:srgbClr val="CCCCCC"/>
                </a:solidFill>
                <a:latin typeface="Fira Code" panose="020B0809050000020004" pitchFamily="49" charset="0"/>
                <a:ea typeface="Fira Code" panose="020B0809050000020004" pitchFamily="49" charset="0"/>
              </a:rPr>
              <a:t>(Eine Geschichte voller </a:t>
            </a:r>
          </a:p>
          <a:p>
            <a:pPr defTabSz="914126" fontAlgn="base">
              <a:spcBef>
                <a:spcPct val="0"/>
              </a:spcBef>
              <a:spcAft>
                <a:spcPct val="0"/>
              </a:spcAft>
              <a:defRPr/>
            </a:pPr>
            <a:r>
              <a:rPr lang="de-DE" sz="1999">
                <a:solidFill>
                  <a:srgbClr val="CCCCCC"/>
                </a:solidFill>
                <a:latin typeface="Fira Code" panose="020B0809050000020004" pitchFamily="49" charset="0"/>
                <a:ea typeface="Fira Code" panose="020B0809050000020004" pitchFamily="49" charset="0"/>
              </a:rPr>
              <a:t>Missverständnisse)</a:t>
            </a:r>
          </a:p>
          <a:p>
            <a:pPr defTabSz="914126" fontAlgn="base">
              <a:spcBef>
                <a:spcPct val="0"/>
              </a:spcBef>
              <a:spcAft>
                <a:spcPct val="0"/>
              </a:spcAft>
              <a:defRPr/>
            </a:pPr>
            <a:endParaRPr lang="en-US" sz="1999">
              <a:solidFill>
                <a:prstClr val="white"/>
              </a:solidFill>
              <a:latin typeface="Fira Code" panose="020B0809050000020004" pitchFamily="49" charset="0"/>
              <a:ea typeface="Fira Code" panose="020B0809050000020004" pitchFamily="49" charset="0"/>
            </a:endParaRPr>
          </a:p>
          <a:p>
            <a:pPr defTabSz="914126" fontAlgn="base">
              <a:spcBef>
                <a:spcPct val="0"/>
              </a:spcBef>
              <a:spcAft>
                <a:spcPct val="0"/>
              </a:spcAft>
              <a:defRPr/>
            </a:pPr>
            <a:r>
              <a:rPr lang="en-DE" sz="1999">
                <a:solidFill>
                  <a:prstClr val="white"/>
                </a:solidFill>
                <a:latin typeface="Fira Code" panose="020B0809050000020004" pitchFamily="49" charset="0"/>
                <a:ea typeface="Fira Code" panose="020B0809050000020004" pitchFamily="49" charset="0"/>
              </a:rPr>
              <a:t># &gt; </a:t>
            </a:r>
            <a:r>
              <a:rPr lang="de-DE" sz="1999">
                <a:solidFill>
                  <a:srgbClr val="F9F1A5"/>
                </a:solidFill>
                <a:latin typeface="Fira Code" panose="020B0809050000020004" pitchFamily="49" charset="0"/>
                <a:ea typeface="Fira Code" panose="020B0809050000020004" pitchFamily="49" charset="0"/>
              </a:rPr>
              <a:t>Get-Speaker</a:t>
            </a:r>
            <a:r>
              <a:rPr lang="de-DE" sz="1999">
                <a:solidFill>
                  <a:prstClr val="white"/>
                </a:solidFill>
                <a:latin typeface="Fira Code" panose="020B0809050000020004" pitchFamily="49" charset="0"/>
                <a:ea typeface="Fira Code" panose="020B0809050000020004" pitchFamily="49" charset="0"/>
              </a:rPr>
              <a:t> </a:t>
            </a:r>
          </a:p>
          <a:p>
            <a:pPr defTabSz="914126" fontAlgn="base">
              <a:spcBef>
                <a:spcPct val="0"/>
              </a:spcBef>
              <a:spcAft>
                <a:spcPct val="0"/>
              </a:spcAft>
              <a:defRPr/>
            </a:pPr>
            <a:endParaRPr lang="en-DE" sz="1999">
              <a:solidFill>
                <a:prstClr val="white"/>
              </a:solidFill>
              <a:latin typeface="Fira Code" panose="020B0809050000020004" pitchFamily="49" charset="0"/>
              <a:ea typeface="Fira Code" panose="020B0809050000020004" pitchFamily="49" charset="0"/>
            </a:endParaRPr>
          </a:p>
          <a:p>
            <a:pPr defTabSz="914126" fontAlgn="base">
              <a:spcBef>
                <a:spcPct val="0"/>
              </a:spcBef>
              <a:spcAft>
                <a:spcPts val="800"/>
              </a:spcAft>
              <a:defRPr/>
            </a:pPr>
            <a:r>
              <a:rPr lang="en-US" sz="1999">
                <a:solidFill>
                  <a:srgbClr val="16C60C"/>
                </a:solidFill>
                <a:latin typeface="Fira Code" panose="020B0809050000020004" pitchFamily="49" charset="0"/>
                <a:ea typeface="Fira Code" panose="020B0809050000020004" pitchFamily="49" charset="0"/>
              </a:rPr>
              <a:t>Name          Enabled SocialMedia</a:t>
            </a:r>
            <a:br>
              <a:rPr lang="en-US" sz="1999">
                <a:solidFill>
                  <a:srgbClr val="16C60C"/>
                </a:solidFill>
                <a:latin typeface="Fira Code" panose="020B0809050000020004" pitchFamily="49" charset="0"/>
                <a:ea typeface="Fira Code" panose="020B0809050000020004" pitchFamily="49" charset="0"/>
              </a:rPr>
            </a:br>
            <a:r>
              <a:rPr lang="en-US" sz="1999">
                <a:solidFill>
                  <a:srgbClr val="16C60C"/>
                </a:solidFill>
                <a:latin typeface="Fira Code" panose="020B0809050000020004" pitchFamily="49" charset="0"/>
                <a:ea typeface="Fira Code" panose="020B0809050000020004" pitchFamily="49" charset="0"/>
              </a:rPr>
              <a:t>----          ------- -----------</a:t>
            </a:r>
          </a:p>
          <a:p>
            <a:pPr defTabSz="914126" fontAlgn="base">
              <a:spcBef>
                <a:spcPct val="0"/>
              </a:spcBef>
              <a:spcAft>
                <a:spcPts val="800"/>
              </a:spcAft>
              <a:defRPr/>
            </a:pPr>
            <a:r>
              <a:rPr lang="en-US" sz="1999">
                <a:solidFill>
                  <a:srgbClr val="CCCCCC"/>
                </a:solidFill>
                <a:latin typeface="Fira Code" panose="020B0809050000020004" pitchFamily="49" charset="0"/>
                <a:ea typeface="Fira Code" panose="020B0809050000020004" pitchFamily="49" charset="0"/>
              </a:rPr>
              <a:t>Andreas Nick  True    @nickinformation</a:t>
            </a:r>
          </a:p>
          <a:p>
            <a:pPr defTabSz="914126" fontAlgn="base">
              <a:spcBef>
                <a:spcPct val="0"/>
              </a:spcBef>
              <a:spcAft>
                <a:spcPts val="800"/>
              </a:spcAft>
              <a:defRPr/>
            </a:pPr>
            <a:r>
              <a:rPr lang="en-US" sz="1999">
                <a:solidFill>
                  <a:srgbClr val="CCCCCC"/>
                </a:solidFill>
                <a:latin typeface="Fira Code" panose="020B0809050000020004" pitchFamily="49" charset="0"/>
                <a:ea typeface="Fira Code" panose="020B0809050000020004" pitchFamily="49" charset="0"/>
              </a:rPr>
              <a:t>Thorsten Butz True    @thorstenbutz</a:t>
            </a:r>
            <a:endParaRPr lang="de-DE" sz="1999">
              <a:solidFill>
                <a:prstClr val="white"/>
              </a:solidFill>
              <a:latin typeface="Fira Code" panose="020B0809050000020004" pitchFamily="49" charset="0"/>
              <a:ea typeface="Fira Code" panose="020B0809050000020004" pitchFamily="49" charset="0"/>
            </a:endParaRPr>
          </a:p>
        </p:txBody>
      </p:sp>
    </p:spTree>
    <p:extLst>
      <p:ext uri="{BB962C8B-B14F-4D97-AF65-F5344CB8AC3E}">
        <p14:creationId xmlns:p14="http://schemas.microsoft.com/office/powerpoint/2010/main" val="42877404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hlinkClick r:id="rId3"/>
            <a:extLst>
              <a:ext uri="{FF2B5EF4-FFF2-40B4-BE49-F238E27FC236}">
                <a16:creationId xmlns:a16="http://schemas.microsoft.com/office/drawing/2014/main" id="{A96F21E9-E6E2-D95E-23F8-F6D368C063F6}"/>
              </a:ext>
            </a:extLst>
          </p:cNvPr>
          <p:cNvPicPr>
            <a:picLocks noChangeAspect="1"/>
          </p:cNvPicPr>
          <p:nvPr/>
        </p:nvPicPr>
        <p:blipFill rotWithShape="1">
          <a:blip r:embed="rId4"/>
          <a:srcRect b="28905"/>
          <a:stretch/>
        </p:blipFill>
        <p:spPr>
          <a:xfrm>
            <a:off x="824837" y="1569114"/>
            <a:ext cx="10733698" cy="4691986"/>
          </a:xfrm>
          <a:prstGeom prst="rect">
            <a:avLst/>
          </a:prstGeom>
        </p:spPr>
      </p:pic>
      <p:sp>
        <p:nvSpPr>
          <p:cNvPr id="6" name="Titel 5">
            <a:extLst>
              <a:ext uri="{FF2B5EF4-FFF2-40B4-BE49-F238E27FC236}">
                <a16:creationId xmlns:a16="http://schemas.microsoft.com/office/drawing/2014/main" id="{DA32AA3E-7D55-9C53-C293-B4A445B38907}"/>
              </a:ext>
            </a:extLst>
          </p:cNvPr>
          <p:cNvSpPr>
            <a:spLocks noGrp="1"/>
          </p:cNvSpPr>
          <p:nvPr>
            <p:ph type="title"/>
          </p:nvPr>
        </p:nvSpPr>
        <p:spPr/>
        <p:txBody>
          <a:bodyPr/>
          <a:lstStyle/>
          <a:p>
            <a:r>
              <a:rPr lang="de-DE"/>
              <a:t>https://semver.org/spec/v2.0.0.html</a:t>
            </a:r>
          </a:p>
        </p:txBody>
      </p:sp>
    </p:spTree>
    <p:extLst>
      <p:ext uri="{BB962C8B-B14F-4D97-AF65-F5344CB8AC3E}">
        <p14:creationId xmlns:p14="http://schemas.microsoft.com/office/powerpoint/2010/main" val="2262304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3B837A5-750F-4961-B0D9-1F1E40A124F4}"/>
              </a:ext>
            </a:extLst>
          </p:cNvPr>
          <p:cNvSpPr>
            <a:spLocks noGrp="1"/>
          </p:cNvSpPr>
          <p:nvPr>
            <p:ph type="body" sz="quarter" idx="10"/>
          </p:nvPr>
        </p:nvSpPr>
        <p:spPr/>
        <p:txBody>
          <a:bodyPr/>
          <a:lstStyle/>
          <a:p>
            <a:r>
              <a:rPr lang="en-DE">
                <a:solidFill>
                  <a:srgbClr val="4E4544"/>
                </a:solidFill>
              </a:rPr>
              <a:t>Demo C</a:t>
            </a:r>
            <a:endParaRPr lang="de-DE">
              <a:solidFill>
                <a:srgbClr val="4E4544"/>
              </a:solidFill>
            </a:endParaRPr>
          </a:p>
        </p:txBody>
      </p:sp>
      <p:pic>
        <p:nvPicPr>
          <p:cNvPr id="2" name="Picture 2">
            <a:extLst>
              <a:ext uri="{FF2B5EF4-FFF2-40B4-BE49-F238E27FC236}">
                <a16:creationId xmlns:a16="http://schemas.microsoft.com/office/drawing/2014/main" id="{8E25E920-FA71-304F-1EC6-B26EA503B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1602" y="4275478"/>
            <a:ext cx="2949575" cy="2582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03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E4544"/>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F4F4FB-0C60-4BDB-A22F-1B7B5F986B14}"/>
              </a:ext>
            </a:extLst>
          </p:cNvPr>
          <p:cNvSpPr>
            <a:spLocks noGrp="1"/>
          </p:cNvSpPr>
          <p:nvPr>
            <p:ph type="title"/>
          </p:nvPr>
        </p:nvSpPr>
        <p:spPr/>
        <p:txBody>
          <a:bodyPr/>
          <a:lstStyle/>
          <a:p>
            <a:r>
              <a:rPr lang="en-DE"/>
              <a:t>about_</a:t>
            </a:r>
            <a:r>
              <a:rPr lang="en-US"/>
              <a:t>Future</a:t>
            </a:r>
            <a:endParaRPr lang="de-DE"/>
          </a:p>
        </p:txBody>
      </p:sp>
    </p:spTree>
    <p:extLst>
      <p:ext uri="{BB962C8B-B14F-4D97-AF65-F5344CB8AC3E}">
        <p14:creationId xmlns:p14="http://schemas.microsoft.com/office/powerpoint/2010/main" val="3848334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48FF76A-18B0-05A8-4C00-FA130C6DEC3C}"/>
              </a:ext>
            </a:extLst>
          </p:cNvPr>
          <p:cNvSpPr>
            <a:spLocks noGrp="1"/>
          </p:cNvSpPr>
          <p:nvPr>
            <p:ph type="title"/>
          </p:nvPr>
        </p:nvSpPr>
        <p:spPr/>
        <p:txBody>
          <a:bodyPr/>
          <a:lstStyle/>
          <a:p>
            <a:r>
              <a:rPr lang="en-DE"/>
              <a:t>Readme</a:t>
            </a:r>
            <a:endParaRPr lang="de-DE"/>
          </a:p>
        </p:txBody>
      </p:sp>
      <p:sp>
        <p:nvSpPr>
          <p:cNvPr id="4" name="Textplatzhalter 3">
            <a:extLst>
              <a:ext uri="{FF2B5EF4-FFF2-40B4-BE49-F238E27FC236}">
                <a16:creationId xmlns:a16="http://schemas.microsoft.com/office/drawing/2014/main" id="{F5EF6D16-C7EB-3FD7-0500-D0F429379C61}"/>
              </a:ext>
            </a:extLst>
          </p:cNvPr>
          <p:cNvSpPr>
            <a:spLocks noGrp="1"/>
          </p:cNvSpPr>
          <p:nvPr>
            <p:ph type="body" sz="quarter" idx="11"/>
          </p:nvPr>
        </p:nvSpPr>
        <p:spPr>
          <a:xfrm>
            <a:off x="520700" y="1447800"/>
            <a:ext cx="5394960" cy="5080591"/>
          </a:xfrm>
        </p:spPr>
        <p:txBody>
          <a:bodyPr/>
          <a:lstStyle/>
          <a:p>
            <a:pPr marL="457200" indent="-360000">
              <a:lnSpc>
                <a:spcPct val="150000"/>
              </a:lnSpc>
              <a:spcBef>
                <a:spcPts val="0"/>
              </a:spcBef>
              <a:buFont typeface="Arial" panose="020B0604020202020204" pitchFamily="34" charset="0"/>
              <a:buChar char="•"/>
            </a:pPr>
            <a:r>
              <a:rPr lang="en-DE" sz="1800"/>
              <a:t>Andreas@YT: </a:t>
            </a:r>
            <a:br>
              <a:rPr lang="en-DE" sz="1800"/>
            </a:br>
            <a:r>
              <a:rPr lang="de-DE" sz="1800"/>
              <a:t>https://www.youtube.com/@MADDay-pz8sb/videos</a:t>
            </a:r>
            <a:endParaRPr lang="en-DE" sz="1800"/>
          </a:p>
          <a:p>
            <a:pPr marL="457200" indent="-360000">
              <a:lnSpc>
                <a:spcPct val="150000"/>
              </a:lnSpc>
              <a:spcBef>
                <a:spcPts val="0"/>
              </a:spcBef>
              <a:buFont typeface="Arial" panose="020B0604020202020204" pitchFamily="34" charset="0"/>
              <a:buChar char="•"/>
            </a:pPr>
            <a:r>
              <a:rPr lang="de-DE" sz="1800"/>
              <a:t>https://www.nick-it.de/blog/msix/msix-und-appx-pakete-mit-powershell-von-der-kommandozeile-starten</a:t>
            </a:r>
          </a:p>
          <a:p>
            <a:pPr marL="457200" indent="-360000">
              <a:lnSpc>
                <a:spcPct val="150000"/>
              </a:lnSpc>
              <a:spcBef>
                <a:spcPts val="0"/>
              </a:spcBef>
              <a:buFont typeface="Arial" panose="020B0604020202020204" pitchFamily="34" charset="0"/>
              <a:buChar char="•"/>
            </a:pPr>
            <a:r>
              <a:rPr lang="de-DE" sz="1800"/>
              <a:t>https://www.nick-it.de/blog/msix/msix-packaging-tool</a:t>
            </a:r>
          </a:p>
          <a:p>
            <a:pPr marL="457200" indent="-360000">
              <a:lnSpc>
                <a:spcPct val="150000"/>
              </a:lnSpc>
              <a:spcBef>
                <a:spcPts val="0"/>
              </a:spcBef>
              <a:buFont typeface="Arial" panose="020B0604020202020204" pitchFamily="34" charset="0"/>
              <a:buChar char="•"/>
            </a:pPr>
            <a:r>
              <a:rPr lang="de-DE" sz="1800"/>
              <a:t>https://www.nick-it.de/blog/app-v/msix-tutorial-ein-umfassender-leitfaden-mit-24-kapiteln</a:t>
            </a:r>
          </a:p>
          <a:p>
            <a:pPr marL="457200" indent="-360000">
              <a:lnSpc>
                <a:spcPct val="150000"/>
              </a:lnSpc>
              <a:spcBef>
                <a:spcPts val="0"/>
              </a:spcBef>
              <a:buFont typeface="Arial" panose="020B0604020202020204" pitchFamily="34" charset="0"/>
              <a:buChar char="•"/>
            </a:pPr>
            <a:r>
              <a:rPr lang="de-DE" sz="1800"/>
              <a:t>https://github.com/AndreasNick/SimplePackageProvider</a:t>
            </a:r>
            <a:endParaRPr lang="en-DE" sz="1800"/>
          </a:p>
          <a:p>
            <a:pPr marL="457200" indent="-360000">
              <a:lnSpc>
                <a:spcPct val="150000"/>
              </a:lnSpc>
              <a:spcBef>
                <a:spcPts val="0"/>
              </a:spcBef>
              <a:buFont typeface="Arial" panose="020B0604020202020204" pitchFamily="34" charset="0"/>
              <a:buChar char="•"/>
            </a:pPr>
            <a:r>
              <a:rPr lang="de-DE" sz="1800"/>
              <a:t>https://msixhero.net/</a:t>
            </a:r>
          </a:p>
          <a:p>
            <a:pPr marL="457200" indent="-360000">
              <a:lnSpc>
                <a:spcPct val="150000"/>
              </a:lnSpc>
              <a:spcBef>
                <a:spcPts val="0"/>
              </a:spcBef>
              <a:buFont typeface="Arial" panose="020B0604020202020204" pitchFamily="34" charset="0"/>
              <a:buChar char="•"/>
            </a:pPr>
            <a:endParaRPr lang="de-DE" sz="1800"/>
          </a:p>
        </p:txBody>
      </p:sp>
      <p:sp>
        <p:nvSpPr>
          <p:cNvPr id="5" name="Textplatzhalter 4">
            <a:extLst>
              <a:ext uri="{FF2B5EF4-FFF2-40B4-BE49-F238E27FC236}">
                <a16:creationId xmlns:a16="http://schemas.microsoft.com/office/drawing/2014/main" id="{E32FF219-D3D1-92F3-9CD4-458A69E45A35}"/>
              </a:ext>
            </a:extLst>
          </p:cNvPr>
          <p:cNvSpPr>
            <a:spLocks noGrp="1"/>
          </p:cNvSpPr>
          <p:nvPr>
            <p:ph type="body" sz="quarter" idx="12"/>
          </p:nvPr>
        </p:nvSpPr>
        <p:spPr>
          <a:xfrm>
            <a:off x="6277928" y="1447800"/>
            <a:ext cx="5394960" cy="4782879"/>
          </a:xfrm>
        </p:spPr>
        <p:txBody>
          <a:bodyPr/>
          <a:lstStyle/>
          <a:p>
            <a:pPr marL="457200" indent="-360000">
              <a:lnSpc>
                <a:spcPct val="150000"/>
              </a:lnSpc>
              <a:spcBef>
                <a:spcPts val="0"/>
              </a:spcBef>
              <a:buFont typeface="Arial" panose="020B0604020202020204" pitchFamily="34" charset="0"/>
              <a:buChar char="•"/>
            </a:pPr>
            <a:r>
              <a:rPr lang="en-US" sz="1800"/>
              <a:t>WinGet – behind the scenes (English video)</a:t>
            </a:r>
            <a:br>
              <a:rPr lang="en-DE" sz="1800"/>
            </a:br>
            <a:r>
              <a:rPr lang="de-DE" sz="1800">
                <a:hlinkClick r:id="rId3"/>
              </a:rPr>
              <a:t>https://www.thorsten-butz.de/winget-dupsug/</a:t>
            </a:r>
            <a:endParaRPr lang="en-DE" sz="1800"/>
          </a:p>
          <a:p>
            <a:pPr marL="457200" indent="-360000">
              <a:lnSpc>
                <a:spcPct val="150000"/>
              </a:lnSpc>
              <a:spcBef>
                <a:spcPts val="0"/>
              </a:spcBef>
              <a:buFont typeface="Arial" panose="020B0604020202020204" pitchFamily="34" charset="0"/>
              <a:buChar char="•"/>
            </a:pPr>
            <a:r>
              <a:rPr lang="de-DE" sz="1800"/>
              <a:t>Hinter den Kulissen von WinGet (PSUG Hannover)</a:t>
            </a:r>
            <a:br>
              <a:rPr lang="en-DE" sz="1800"/>
            </a:br>
            <a:r>
              <a:rPr lang="de-DE" sz="1800">
                <a:hlinkClick r:id="rId4"/>
              </a:rPr>
              <a:t>https://www.thorsten-butz.de/winget/</a:t>
            </a:r>
            <a:endParaRPr lang="en-DE" sz="1800"/>
          </a:p>
          <a:p>
            <a:pPr marL="457200" indent="-360000">
              <a:lnSpc>
                <a:spcPct val="150000"/>
              </a:lnSpc>
              <a:spcBef>
                <a:spcPts val="0"/>
              </a:spcBef>
              <a:buFont typeface="Arial" panose="020B0604020202020204" pitchFamily="34" charset="0"/>
              <a:buChar char="•"/>
            </a:pPr>
            <a:r>
              <a:rPr lang="en-DE" sz="1800"/>
              <a:t>Interview Demitrius Nelon (Sliding Windows 20)</a:t>
            </a:r>
            <a:br>
              <a:rPr lang="en-DE" sz="1800"/>
            </a:br>
            <a:r>
              <a:rPr lang="de-DE" sz="1800">
                <a:hlinkClick r:id="rId5"/>
              </a:rPr>
              <a:t>https://www.slidingwindows.de/slw20</a:t>
            </a:r>
            <a:endParaRPr lang="en-DE" sz="1800"/>
          </a:p>
          <a:p>
            <a:pPr marL="457200" indent="-360000">
              <a:lnSpc>
                <a:spcPct val="150000"/>
              </a:lnSpc>
              <a:spcBef>
                <a:spcPts val="0"/>
              </a:spcBef>
              <a:buFont typeface="Arial" panose="020B0604020202020204" pitchFamily="34" charset="0"/>
              <a:buChar char="•"/>
            </a:pPr>
            <a:r>
              <a:rPr lang="en-DE" sz="1800"/>
              <a:t>Inverview Keivan Beigi (Sliding Windows 18)</a:t>
            </a:r>
            <a:br>
              <a:rPr lang="en-DE" sz="1800"/>
            </a:br>
            <a:r>
              <a:rPr lang="de-DE" sz="1800">
                <a:hlinkClick r:id="rId6"/>
              </a:rPr>
              <a:t>https://www.slidingwindows.de/slw18</a:t>
            </a:r>
            <a:endParaRPr lang="en-DE" sz="1800"/>
          </a:p>
          <a:p>
            <a:pPr marL="457200" indent="-360000">
              <a:lnSpc>
                <a:spcPct val="150000"/>
              </a:lnSpc>
              <a:spcBef>
                <a:spcPts val="0"/>
              </a:spcBef>
              <a:buFont typeface="Arial" panose="020B0604020202020204" pitchFamily="34" charset="0"/>
              <a:buChar char="•"/>
            </a:pPr>
            <a:r>
              <a:rPr lang="en-DE" sz="1800"/>
              <a:t>Codebeispiele, Folien</a:t>
            </a:r>
            <a:br>
              <a:rPr lang="en-DE" sz="1800"/>
            </a:br>
            <a:r>
              <a:rPr lang="de-DE" sz="1800">
                <a:hlinkClick r:id="rId7"/>
              </a:rPr>
              <a:t>https://github.com/thorstenbutz/conferences</a:t>
            </a:r>
            <a:br>
              <a:rPr lang="en-DE" sz="1800"/>
            </a:br>
            <a:r>
              <a:rPr lang="de-DE" sz="1800">
                <a:hlinkClick r:id="rId8"/>
              </a:rPr>
              <a:t>https://github.com/AndreasNick</a:t>
            </a:r>
            <a:endParaRPr lang="en-DE" sz="1800"/>
          </a:p>
          <a:p>
            <a:pPr marL="457200" indent="-360000">
              <a:lnSpc>
                <a:spcPct val="150000"/>
              </a:lnSpc>
              <a:spcBef>
                <a:spcPts val="0"/>
              </a:spcBef>
              <a:buFont typeface="Arial" panose="020B0604020202020204" pitchFamily="34" charset="0"/>
              <a:buChar char="•"/>
            </a:pPr>
            <a:endParaRPr lang="en-DE" sz="1800"/>
          </a:p>
          <a:p>
            <a:pPr marL="457200" indent="-360000">
              <a:lnSpc>
                <a:spcPct val="150000"/>
              </a:lnSpc>
              <a:spcBef>
                <a:spcPts val="0"/>
              </a:spcBef>
              <a:buFont typeface="Arial" panose="020B0604020202020204" pitchFamily="34" charset="0"/>
              <a:buChar char="•"/>
            </a:pPr>
            <a:endParaRPr lang="de-DE" sz="1800"/>
          </a:p>
        </p:txBody>
      </p:sp>
    </p:spTree>
    <p:extLst>
      <p:ext uri="{BB962C8B-B14F-4D97-AF65-F5344CB8AC3E}">
        <p14:creationId xmlns:p14="http://schemas.microsoft.com/office/powerpoint/2010/main" val="3624790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2F91E4-58FD-461F-97DF-F894786D3F85}"/>
              </a:ext>
            </a:extLst>
          </p:cNvPr>
          <p:cNvSpPr>
            <a:spLocks noGrp="1"/>
          </p:cNvSpPr>
          <p:nvPr>
            <p:ph type="title"/>
          </p:nvPr>
        </p:nvSpPr>
        <p:spPr/>
        <p:txBody>
          <a:bodyPr/>
          <a:lstStyle/>
          <a:p>
            <a:r>
              <a:rPr lang="en-DE"/>
              <a:t>Versioning is not a problem *</a:t>
            </a:r>
            <a:endParaRPr lang="de-DE"/>
          </a:p>
        </p:txBody>
      </p:sp>
      <p:sp>
        <p:nvSpPr>
          <p:cNvPr id="2" name="Text Placeholder 1">
            <a:extLst>
              <a:ext uri="{FF2B5EF4-FFF2-40B4-BE49-F238E27FC236}">
                <a16:creationId xmlns:a16="http://schemas.microsoft.com/office/drawing/2014/main" id="{12980BCA-BB71-41AD-A35F-4C22EE8B3645}"/>
              </a:ext>
            </a:extLst>
          </p:cNvPr>
          <p:cNvSpPr>
            <a:spLocks noGrp="1"/>
          </p:cNvSpPr>
          <p:nvPr>
            <p:ph type="body" sz="quarter" idx="10"/>
          </p:nvPr>
        </p:nvSpPr>
        <p:spPr/>
        <p:txBody>
          <a:bodyPr/>
          <a:lstStyle/>
          <a:p>
            <a:pPr marL="0" indent="0">
              <a:buNone/>
            </a:pPr>
            <a:r>
              <a:rPr lang="de-DE" sz="3200"/>
              <a:t>Windows Package Manager Version numbers </a:t>
            </a:r>
            <a:r>
              <a:rPr lang="en-DE" sz="3200"/>
              <a:t>(</a:t>
            </a:r>
            <a:r>
              <a:rPr lang="de-DE" sz="3200"/>
              <a:t>2023-09-</a:t>
            </a:r>
            <a:r>
              <a:rPr lang="en-US" sz="3200"/>
              <a:t>06)</a:t>
            </a:r>
            <a:endParaRPr lang="de-DE" sz="3200" b="1">
              <a:solidFill>
                <a:srgbClr val="012456"/>
              </a:solidFill>
              <a:latin typeface="Consolas" panose="020B0609020204030204" pitchFamily="49" charset="0"/>
            </a:endParaRPr>
          </a:p>
        </p:txBody>
      </p:sp>
      <p:sp>
        <p:nvSpPr>
          <p:cNvPr id="5" name="TextBox 4">
            <a:extLst>
              <a:ext uri="{FF2B5EF4-FFF2-40B4-BE49-F238E27FC236}">
                <a16:creationId xmlns:a16="http://schemas.microsoft.com/office/drawing/2014/main" id="{48E379E2-0015-43BF-9A37-0F58DE5D7E9E}"/>
              </a:ext>
            </a:extLst>
          </p:cNvPr>
          <p:cNvSpPr txBox="1"/>
          <p:nvPr/>
        </p:nvSpPr>
        <p:spPr>
          <a:xfrm>
            <a:off x="519112" y="6191250"/>
            <a:ext cx="11263313" cy="338554"/>
          </a:xfrm>
          <a:prstGeom prst="rect">
            <a:avLst/>
          </a:prstGeom>
          <a:noFill/>
        </p:spPr>
        <p:txBody>
          <a:bodyPr wrap="square" lIns="0" tIns="0" rIns="0" bIns="0" rtlCol="0">
            <a:spAutoFit/>
          </a:bodyPr>
          <a:lstStyle/>
          <a:p>
            <a:pPr algn="r"/>
            <a:r>
              <a:rPr lang="en-DE" sz="2200" spc="-70">
                <a:solidFill>
                  <a:srgbClr val="404040"/>
                </a:solidFill>
                <a:latin typeface="+mj-lt"/>
              </a:rPr>
              <a:t>"</a:t>
            </a:r>
            <a:r>
              <a:rPr lang="en-DE" sz="200" spc="-70">
                <a:solidFill>
                  <a:srgbClr val="404040"/>
                </a:solidFill>
                <a:latin typeface="+mj-lt"/>
              </a:rPr>
              <a:t> </a:t>
            </a:r>
            <a:r>
              <a:rPr lang="en-DE" sz="2200" spc="-70">
                <a:solidFill>
                  <a:srgbClr val="404040"/>
                </a:solidFill>
                <a:latin typeface="+mj-lt"/>
              </a:rPr>
              <a:t>Versioning is not a problem. Problems can be solved.</a:t>
            </a:r>
            <a:r>
              <a:rPr lang="en-DE" sz="200" spc="-70">
                <a:solidFill>
                  <a:srgbClr val="404040"/>
                </a:solidFill>
                <a:latin typeface="+mj-lt"/>
              </a:rPr>
              <a:t> </a:t>
            </a:r>
            <a:r>
              <a:rPr lang="en-DE" sz="2200" spc="-70">
                <a:solidFill>
                  <a:srgbClr val="404040"/>
                </a:solidFill>
                <a:latin typeface="+mj-lt"/>
              </a:rPr>
              <a:t>" (Jeffrey Snover)</a:t>
            </a:r>
            <a:endParaRPr lang="de-DE" sz="2200" spc="-70" dirty="0">
              <a:solidFill>
                <a:srgbClr val="404040"/>
              </a:solidFill>
              <a:latin typeface="+mj-lt"/>
            </a:endParaRPr>
          </a:p>
        </p:txBody>
      </p:sp>
      <p:graphicFrame>
        <p:nvGraphicFramePr>
          <p:cNvPr id="3" name="Table 5">
            <a:extLst>
              <a:ext uri="{FF2B5EF4-FFF2-40B4-BE49-F238E27FC236}">
                <a16:creationId xmlns:a16="http://schemas.microsoft.com/office/drawing/2014/main" id="{C146C52B-198B-41FF-BCEA-A396B1C08CBC}"/>
              </a:ext>
            </a:extLst>
          </p:cNvPr>
          <p:cNvGraphicFramePr>
            <a:graphicFrameLocks noGrp="1"/>
          </p:cNvGraphicFramePr>
          <p:nvPr>
            <p:extLst>
              <p:ext uri="{D42A27DB-BD31-4B8C-83A1-F6EECF244321}">
                <p14:modId xmlns:p14="http://schemas.microsoft.com/office/powerpoint/2010/main" val="330970220"/>
              </p:ext>
            </p:extLst>
          </p:nvPr>
        </p:nvGraphicFramePr>
        <p:xfrm>
          <a:off x="546935" y="1994733"/>
          <a:ext cx="10771188" cy="3261360"/>
        </p:xfrm>
        <a:graphic>
          <a:graphicData uri="http://schemas.openxmlformats.org/drawingml/2006/table">
            <a:tbl>
              <a:tblPr firstRow="1" bandRow="1">
                <a:tableStyleId>{5C22544A-7EE6-4342-B048-85BDC9FD1C3A}</a:tableStyleId>
              </a:tblPr>
              <a:tblGrid>
                <a:gridCol w="6627813">
                  <a:extLst>
                    <a:ext uri="{9D8B030D-6E8A-4147-A177-3AD203B41FA5}">
                      <a16:colId xmlns:a16="http://schemas.microsoft.com/office/drawing/2014/main" val="1546783121"/>
                    </a:ext>
                  </a:extLst>
                </a:gridCol>
                <a:gridCol w="4143375">
                  <a:extLst>
                    <a:ext uri="{9D8B030D-6E8A-4147-A177-3AD203B41FA5}">
                      <a16:colId xmlns:a16="http://schemas.microsoft.com/office/drawing/2014/main" val="2385522623"/>
                    </a:ext>
                  </a:extLst>
                </a:gridCol>
              </a:tblGrid>
              <a:tr h="0">
                <a:tc>
                  <a:txBody>
                    <a:bodyPr/>
                    <a:lstStyle/>
                    <a:p>
                      <a:endParaRPr lang="de-DE"/>
                    </a:p>
                  </a:txBody>
                  <a:tcPr>
                    <a:solidFill>
                      <a:schemeClr val="bg1"/>
                    </a:solidFill>
                  </a:tcPr>
                </a:tc>
                <a:tc>
                  <a:txBody>
                    <a:bodyPr/>
                    <a:lstStyle/>
                    <a:p>
                      <a:endParaRPr lang="de-DE"/>
                    </a:p>
                  </a:txBody>
                  <a:tcPr>
                    <a:solidFill>
                      <a:schemeClr val="bg1"/>
                    </a:solidFill>
                  </a:tcPr>
                </a:tc>
                <a:extLst>
                  <a:ext uri="{0D108BD9-81ED-4DB2-BD59-A6C34878D82A}">
                    <a16:rowId xmlns:a16="http://schemas.microsoft.com/office/drawing/2014/main" val="3753487397"/>
                  </a:ext>
                </a:extLst>
              </a:tr>
              <a:tr h="370840">
                <a:tc>
                  <a:txBody>
                    <a:bodyPr/>
                    <a:lstStyle/>
                    <a:p>
                      <a:r>
                        <a:rPr lang="de-DE" sz="3200">
                          <a:latin typeface="+mj-lt"/>
                        </a:rPr>
                        <a:t>winget.e</a:t>
                      </a:r>
                      <a:r>
                        <a:rPr lang="de-DE" sz="3200">
                          <a:solidFill>
                            <a:srgbClr val="404040"/>
                          </a:solidFill>
                          <a:latin typeface="+mj-lt"/>
                        </a:rPr>
                        <a:t>x</a:t>
                      </a:r>
                      <a:r>
                        <a:rPr lang="de-DE" sz="3200">
                          <a:latin typeface="+mj-lt"/>
                        </a:rPr>
                        <a:t>e --info </a:t>
                      </a:r>
                    </a:p>
                  </a:txBody>
                  <a:tcP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de-DE" sz="2800" b="1">
                          <a:solidFill>
                            <a:srgbClr val="294369"/>
                          </a:solidFill>
                          <a:latin typeface="Consolas" panose="020B0609020204030204" pitchFamily="49" charset="0"/>
                        </a:rPr>
                        <a:t>v1.6.2291-preview</a:t>
                      </a:r>
                    </a:p>
                  </a:txBody>
                  <a:tcPr/>
                </a:tc>
                <a:extLst>
                  <a:ext uri="{0D108BD9-81ED-4DB2-BD59-A6C34878D82A}">
                    <a16:rowId xmlns:a16="http://schemas.microsoft.com/office/drawing/2014/main" val="358173507"/>
                  </a:ext>
                </a:extLst>
              </a:tr>
              <a:tr h="370840">
                <a:tc>
                  <a:txBody>
                    <a:bodyPr/>
                    <a:lstStyle/>
                    <a:p>
                      <a:r>
                        <a:rPr lang="de-DE" sz="3200">
                          <a:latin typeface="+mj-lt"/>
                        </a:rPr>
                        <a:t>Get-AppxPackage</a:t>
                      </a:r>
                      <a:r>
                        <a:rPr lang="en-DE" sz="3200">
                          <a:latin typeface="+mj-lt"/>
                        </a:rPr>
                        <a:t>	</a:t>
                      </a:r>
                      <a:r>
                        <a:rPr lang="de-DE" sz="3200">
                          <a:latin typeface="+mj-lt"/>
                        </a:rPr>
                        <a:t> </a:t>
                      </a:r>
                    </a:p>
                  </a:txBody>
                  <a:tcPr/>
                </a:tc>
                <a:tc>
                  <a:txBody>
                    <a:bodyPr/>
                    <a:lstStyle/>
                    <a:p>
                      <a:r>
                        <a:rPr lang="de-DE" sz="2800" b="1">
                          <a:solidFill>
                            <a:srgbClr val="294369"/>
                          </a:solidFill>
                          <a:latin typeface="Consolas" panose="020B0609020204030204" pitchFamily="49" charset="0"/>
                        </a:rPr>
                        <a:t>1.21.2291.0</a:t>
                      </a:r>
                    </a:p>
                  </a:txBody>
                  <a:tcPr/>
                </a:tc>
                <a:extLst>
                  <a:ext uri="{0D108BD9-81ED-4DB2-BD59-A6C34878D82A}">
                    <a16:rowId xmlns:a16="http://schemas.microsoft.com/office/drawing/2014/main" val="2329931343"/>
                  </a:ext>
                </a:extLst>
              </a:tr>
              <a:tr h="370840">
                <a:tc>
                  <a:txBody>
                    <a:bodyPr/>
                    <a:lstStyle/>
                    <a:p>
                      <a:r>
                        <a:rPr lang="de-DE" sz="3200">
                          <a:latin typeface="+mj-lt"/>
                        </a:rPr>
                        <a:t>Get-AppxProvisionedPackage</a:t>
                      </a:r>
                    </a:p>
                  </a:txBody>
                  <a:tcPr/>
                </a:tc>
                <a:tc>
                  <a:txBody>
                    <a:bodyPr/>
                    <a:lstStyle/>
                    <a:p>
                      <a:r>
                        <a:rPr lang="de-DE" sz="2800" b="1">
                          <a:solidFill>
                            <a:srgbClr val="294369"/>
                          </a:solidFill>
                          <a:latin typeface="Consolas" panose="020B0609020204030204" pitchFamily="49" charset="0"/>
                        </a:rPr>
                        <a:t>2023.817.2326.0</a:t>
                      </a:r>
                    </a:p>
                  </a:txBody>
                  <a:tcPr/>
                </a:tc>
                <a:extLst>
                  <a:ext uri="{0D108BD9-81ED-4DB2-BD59-A6C34878D82A}">
                    <a16:rowId xmlns:a16="http://schemas.microsoft.com/office/drawing/2014/main" val="1243289927"/>
                  </a:ext>
                </a:extLst>
              </a:tr>
              <a:tr h="370840">
                <a:tc>
                  <a:txBody>
                    <a:bodyPr/>
                    <a:lstStyle/>
                    <a:p>
                      <a:r>
                        <a:rPr lang="de-DE" sz="3200">
                          <a:latin typeface="+mj-lt"/>
                        </a:rPr>
                        <a:t>File version</a:t>
                      </a:r>
                      <a:r>
                        <a:rPr lang="en-DE" sz="3200">
                          <a:latin typeface="+mj-lt"/>
                        </a:rPr>
                        <a:t> (AppInstallerCli.exe)</a:t>
                      </a:r>
                      <a:r>
                        <a:rPr lang="de-DE" sz="3200">
                          <a:latin typeface="+mj-lt"/>
                        </a:rPr>
                        <a:t> </a:t>
                      </a:r>
                    </a:p>
                  </a:txBody>
                  <a:tcPr/>
                </a:tc>
                <a:tc>
                  <a:txBody>
                    <a:bodyPr/>
                    <a:lstStyle/>
                    <a:p>
                      <a:r>
                        <a:rPr lang="en-DE" sz="2800" b="1">
                          <a:solidFill>
                            <a:srgbClr val="294369"/>
                          </a:solidFill>
                          <a:latin typeface="Consolas" panose="020B0609020204030204" pitchFamily="49" charset="0"/>
                        </a:rPr>
                        <a:t>1</a:t>
                      </a:r>
                      <a:r>
                        <a:rPr lang="de-DE" sz="2800" b="1">
                          <a:solidFill>
                            <a:srgbClr val="294369"/>
                          </a:solidFill>
                          <a:latin typeface="Consolas" panose="020B0609020204030204" pitchFamily="49" charset="0"/>
                        </a:rPr>
                        <a:t>.21.2308.17001</a:t>
                      </a:r>
                    </a:p>
                  </a:txBody>
                  <a:tcPr/>
                </a:tc>
                <a:extLst>
                  <a:ext uri="{0D108BD9-81ED-4DB2-BD59-A6C34878D82A}">
                    <a16:rowId xmlns:a16="http://schemas.microsoft.com/office/drawing/2014/main" val="2527158275"/>
                  </a:ext>
                </a:extLst>
              </a:tr>
              <a:tr h="370840">
                <a:tc>
                  <a:txBody>
                    <a:bodyPr/>
                    <a:lstStyle/>
                    <a:p>
                      <a:r>
                        <a:rPr lang="en-US" sz="3200">
                          <a:latin typeface="+mj-lt"/>
                        </a:rPr>
                        <a:t>L</a:t>
                      </a:r>
                      <a:r>
                        <a:rPr lang="en-DE" sz="3200">
                          <a:latin typeface="+mj-lt"/>
                        </a:rPr>
                        <a:t>atest</a:t>
                      </a:r>
                      <a:r>
                        <a:rPr lang="en-US" sz="3200">
                          <a:latin typeface="+mj-lt"/>
                        </a:rPr>
                        <a:t> stable</a:t>
                      </a:r>
                      <a:r>
                        <a:rPr lang="en-DE" sz="3200">
                          <a:latin typeface="+mj-lt"/>
                        </a:rPr>
                        <a:t> </a:t>
                      </a:r>
                      <a:r>
                        <a:rPr lang="de-DE" sz="3200">
                          <a:latin typeface="+mj-lt"/>
                        </a:rPr>
                        <a:t>release</a:t>
                      </a:r>
                    </a:p>
                  </a:txBody>
                  <a:tcPr/>
                </a:tc>
                <a:tc>
                  <a:txBody>
                    <a:bodyPr/>
                    <a:lstStyle/>
                    <a:p>
                      <a:r>
                        <a:rPr lang="de-DE" sz="2800" b="1">
                          <a:solidFill>
                            <a:srgbClr val="294369"/>
                          </a:solidFill>
                          <a:latin typeface="Consolas" panose="020B0609020204030204" pitchFamily="49" charset="0"/>
                        </a:rPr>
                        <a:t>1.5.2201</a:t>
                      </a:r>
                    </a:p>
                  </a:txBody>
                  <a:tcPr/>
                </a:tc>
                <a:extLst>
                  <a:ext uri="{0D108BD9-81ED-4DB2-BD59-A6C34878D82A}">
                    <a16:rowId xmlns:a16="http://schemas.microsoft.com/office/drawing/2014/main" val="3532418077"/>
                  </a:ext>
                </a:extLst>
              </a:tr>
            </a:tbl>
          </a:graphicData>
        </a:graphic>
      </p:graphicFrame>
      <p:pic>
        <p:nvPicPr>
          <p:cNvPr id="17" name="Grafik 16">
            <a:extLst>
              <a:ext uri="{FF2B5EF4-FFF2-40B4-BE49-F238E27FC236}">
                <a16:creationId xmlns:a16="http://schemas.microsoft.com/office/drawing/2014/main" id="{0FAA5A18-6608-A83E-9DAD-75EBA5E84159}"/>
              </a:ext>
            </a:extLst>
          </p:cNvPr>
          <p:cNvPicPr>
            <a:picLocks noChangeAspect="1"/>
          </p:cNvPicPr>
          <p:nvPr/>
        </p:nvPicPr>
        <p:blipFill>
          <a:blip r:embed="rId3"/>
          <a:stretch>
            <a:fillRect/>
          </a:stretch>
        </p:blipFill>
        <p:spPr>
          <a:xfrm>
            <a:off x="12391782" y="0"/>
            <a:ext cx="3458058" cy="5001323"/>
          </a:xfrm>
          <a:prstGeom prst="rect">
            <a:avLst/>
          </a:prstGeom>
        </p:spPr>
      </p:pic>
    </p:spTree>
    <p:extLst>
      <p:ext uri="{BB962C8B-B14F-4D97-AF65-F5344CB8AC3E}">
        <p14:creationId xmlns:p14="http://schemas.microsoft.com/office/powerpoint/2010/main" val="3405067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570EF8A-ADC9-403F-B5C4-A87E6D03F6DE}"/>
              </a:ext>
            </a:extLst>
          </p:cNvPr>
          <p:cNvSpPr>
            <a:spLocks noGrp="1"/>
          </p:cNvSpPr>
          <p:nvPr>
            <p:ph type="title"/>
          </p:nvPr>
        </p:nvSpPr>
        <p:spPr/>
        <p:txBody>
          <a:bodyPr/>
          <a:lstStyle/>
          <a:p>
            <a:r>
              <a:rPr lang="en-US"/>
              <a:t>Starring</a:t>
            </a:r>
          </a:p>
        </p:txBody>
      </p:sp>
      <p:pic>
        <p:nvPicPr>
          <p:cNvPr id="6" name="Picture 2" descr="Demitrius Nelon">
            <a:extLst>
              <a:ext uri="{FF2B5EF4-FFF2-40B4-BE49-F238E27FC236}">
                <a16:creationId xmlns:a16="http://schemas.microsoft.com/office/drawing/2014/main" id="{F9E633CD-4E37-0385-2B0D-E975051FBD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7464" y="1578000"/>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22866DC2-472E-CF3A-E7F0-E71D36F0AA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12" y="1578000"/>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8" name="Grafik 3">
            <a:extLst>
              <a:ext uri="{FF2B5EF4-FFF2-40B4-BE49-F238E27FC236}">
                <a16:creationId xmlns:a16="http://schemas.microsoft.com/office/drawing/2014/main" id="{413E0DD0-59A8-63AD-BC60-4BB0001A20C8}"/>
              </a:ext>
            </a:extLst>
          </p:cNvPr>
          <p:cNvPicPr>
            <a:picLocks noChangeAspect="1"/>
          </p:cNvPicPr>
          <p:nvPr/>
        </p:nvPicPr>
        <p:blipFill>
          <a:blip r:embed="rId5"/>
          <a:stretch>
            <a:fillRect/>
          </a:stretch>
        </p:blipFill>
        <p:spPr>
          <a:xfrm>
            <a:off x="6855816" y="1578000"/>
            <a:ext cx="2857500" cy="2857500"/>
          </a:xfrm>
          <a:prstGeom prst="rect">
            <a:avLst/>
          </a:prstGeom>
        </p:spPr>
      </p:pic>
    </p:spTree>
    <p:extLst>
      <p:ext uri="{BB962C8B-B14F-4D97-AF65-F5344CB8AC3E}">
        <p14:creationId xmlns:p14="http://schemas.microsoft.com/office/powerpoint/2010/main" val="1287379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F4645"/>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F4F4FB-0C60-4BDB-A22F-1B7B5F986B14}"/>
              </a:ext>
            </a:extLst>
          </p:cNvPr>
          <p:cNvSpPr>
            <a:spLocks noGrp="1"/>
          </p:cNvSpPr>
          <p:nvPr>
            <p:ph type="title"/>
          </p:nvPr>
        </p:nvSpPr>
        <p:spPr/>
        <p:txBody>
          <a:bodyPr/>
          <a:lstStyle/>
          <a:p>
            <a:r>
              <a:rPr lang="en-US"/>
              <a:t>Was bisher geschah ..</a:t>
            </a:r>
            <a:endParaRPr lang="de-DE"/>
          </a:p>
        </p:txBody>
      </p:sp>
    </p:spTree>
    <p:extLst>
      <p:ext uri="{BB962C8B-B14F-4D97-AF65-F5344CB8AC3E}">
        <p14:creationId xmlns:p14="http://schemas.microsoft.com/office/powerpoint/2010/main" val="4187418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429438B-87EA-A797-D31F-8954D5FA1F79}"/>
              </a:ext>
            </a:extLst>
          </p:cNvPr>
          <p:cNvSpPr>
            <a:spLocks noGrp="1"/>
          </p:cNvSpPr>
          <p:nvPr>
            <p:ph type="title"/>
          </p:nvPr>
        </p:nvSpPr>
        <p:spPr/>
        <p:txBody>
          <a:bodyPr/>
          <a:lstStyle/>
          <a:p>
            <a:r>
              <a:rPr lang="en-DE"/>
              <a:t>PackageManager (Beispiel)</a:t>
            </a:r>
            <a:endParaRPr lang="de-DE"/>
          </a:p>
        </p:txBody>
      </p:sp>
      <p:sp>
        <p:nvSpPr>
          <p:cNvPr id="4" name="Textplatzhalter 3">
            <a:extLst>
              <a:ext uri="{FF2B5EF4-FFF2-40B4-BE49-F238E27FC236}">
                <a16:creationId xmlns:a16="http://schemas.microsoft.com/office/drawing/2014/main" id="{6D00D083-A1AD-E04B-A215-A066ADB676E2}"/>
              </a:ext>
            </a:extLst>
          </p:cNvPr>
          <p:cNvSpPr>
            <a:spLocks noGrp="1"/>
          </p:cNvSpPr>
          <p:nvPr>
            <p:ph type="body" sz="quarter" idx="10"/>
          </p:nvPr>
        </p:nvSpPr>
        <p:spPr/>
        <p:txBody>
          <a:bodyPr/>
          <a:lstStyle/>
          <a:p>
            <a:pPr>
              <a:lnSpc>
                <a:spcPct val="150000"/>
              </a:lnSpc>
            </a:pPr>
            <a:r>
              <a:rPr lang="en-DE"/>
              <a:t>DPKG initial release: January 1994</a:t>
            </a:r>
            <a:br>
              <a:rPr lang="en-DE"/>
            </a:br>
            <a:r>
              <a:rPr lang="de-DE" sz="3200"/>
              <a:t>https://en.wikipedia.org/wiki/Dpkg</a:t>
            </a:r>
            <a:endParaRPr lang="en-DE" sz="3200"/>
          </a:p>
          <a:p>
            <a:pPr>
              <a:lnSpc>
                <a:spcPct val="150000"/>
              </a:lnSpc>
            </a:pPr>
            <a:r>
              <a:rPr lang="en-DE"/>
              <a:t>APT initial release: March 1998</a:t>
            </a:r>
            <a:br>
              <a:rPr lang="en-DE"/>
            </a:br>
            <a:r>
              <a:rPr lang="de-DE" sz="3200"/>
              <a:t>https://en.wikipedia.org/wiki/APT_(software)</a:t>
            </a:r>
            <a:endParaRPr lang="de-DE"/>
          </a:p>
        </p:txBody>
      </p:sp>
      <p:pic>
        <p:nvPicPr>
          <p:cNvPr id="6" name="Grafik 5">
            <a:extLst>
              <a:ext uri="{FF2B5EF4-FFF2-40B4-BE49-F238E27FC236}">
                <a16:creationId xmlns:a16="http://schemas.microsoft.com/office/drawing/2014/main" id="{2640FCCA-4895-8E65-4BB5-6FBBC9F6F7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65208" y="228600"/>
            <a:ext cx="2105533" cy="2781622"/>
          </a:xfrm>
          <a:prstGeom prst="rect">
            <a:avLst/>
          </a:prstGeom>
        </p:spPr>
      </p:pic>
    </p:spTree>
    <p:extLst>
      <p:ext uri="{BB962C8B-B14F-4D97-AF65-F5344CB8AC3E}">
        <p14:creationId xmlns:p14="http://schemas.microsoft.com/office/powerpoint/2010/main" val="3981633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in a parcel wrapped into gift paper with the Microsoft Windows logo on it in front of an isolated white background">
            <a:extLst>
              <a:ext uri="{FF2B5EF4-FFF2-40B4-BE49-F238E27FC236}">
                <a16:creationId xmlns:a16="http://schemas.microsoft.com/office/drawing/2014/main" id="{78E4AFE7-BBBE-5E84-2352-CC61C897C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0076" y="4171951"/>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58D78C6A-6A54-8DD9-B804-F35210CD11A6}"/>
              </a:ext>
            </a:extLst>
          </p:cNvPr>
          <p:cNvSpPr>
            <a:spLocks noGrp="1"/>
          </p:cNvSpPr>
          <p:nvPr>
            <p:ph type="title"/>
          </p:nvPr>
        </p:nvSpPr>
        <p:spPr/>
        <p:txBody>
          <a:bodyPr/>
          <a:lstStyle/>
          <a:p>
            <a:r>
              <a:rPr lang="en-DE"/>
              <a:t>Windows PackageManagement?</a:t>
            </a:r>
            <a:endParaRPr lang="de-DE"/>
          </a:p>
        </p:txBody>
      </p:sp>
      <p:pic>
        <p:nvPicPr>
          <p:cNvPr id="1028" name="Picture 4" descr="Image">
            <a:extLst>
              <a:ext uri="{FF2B5EF4-FFF2-40B4-BE49-F238E27FC236}">
                <a16:creationId xmlns:a16="http://schemas.microsoft.com/office/drawing/2014/main" id="{2ACF7D0D-DFBD-0559-6894-D1DCD790B9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00076" y="-3171824"/>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in a lightly broken gift box wrapped into gift paper with the original  Windows logo on it in front of an isolated white background">
            <a:extLst>
              <a:ext uri="{FF2B5EF4-FFF2-40B4-BE49-F238E27FC236}">
                <a16:creationId xmlns:a16="http://schemas.microsoft.com/office/drawing/2014/main" id="{32A1977B-8124-7B91-F173-2AF3E2B15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90027" y="-3300227"/>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E30E148-8F12-A7D9-A255-502A5E6A5A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90027" y="4514851"/>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896AD22E-4F96-B163-C2EA-DF42E0B71F57}"/>
              </a:ext>
            </a:extLst>
          </p:cNvPr>
          <p:cNvPicPr>
            <a:picLocks noChangeAspect="1"/>
          </p:cNvPicPr>
          <p:nvPr/>
        </p:nvPicPr>
        <p:blipFill>
          <a:blip r:embed="rId7"/>
          <a:stretch>
            <a:fillRect/>
          </a:stretch>
        </p:blipFill>
        <p:spPr>
          <a:xfrm>
            <a:off x="519112" y="1371600"/>
            <a:ext cx="4996309" cy="5010149"/>
          </a:xfrm>
          <a:prstGeom prst="rect">
            <a:avLst/>
          </a:prstGeom>
        </p:spPr>
      </p:pic>
    </p:spTree>
    <p:extLst>
      <p:ext uri="{BB962C8B-B14F-4D97-AF65-F5344CB8AC3E}">
        <p14:creationId xmlns:p14="http://schemas.microsoft.com/office/powerpoint/2010/main" val="1132420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57B0B419-B8B0-93B2-AB1A-85AA447E2B5B}"/>
              </a:ext>
            </a:extLst>
          </p:cNvPr>
          <p:cNvPicPr>
            <a:picLocks noChangeAspect="1"/>
          </p:cNvPicPr>
          <p:nvPr/>
        </p:nvPicPr>
        <p:blipFill rotWithShape="1">
          <a:blip r:embed="rId3"/>
          <a:srcRect b="16854"/>
          <a:stretch/>
        </p:blipFill>
        <p:spPr>
          <a:xfrm>
            <a:off x="519112" y="1091016"/>
            <a:ext cx="10924368" cy="5157384"/>
          </a:xfrm>
          <a:prstGeom prst="rect">
            <a:avLst/>
          </a:prstGeom>
          <a:ln>
            <a:solidFill>
              <a:schemeClr val="bg1">
                <a:lumMod val="50000"/>
              </a:schemeClr>
            </a:solidFill>
          </a:ln>
        </p:spPr>
      </p:pic>
      <p:sp>
        <p:nvSpPr>
          <p:cNvPr id="7" name="Titel 6">
            <a:extLst>
              <a:ext uri="{FF2B5EF4-FFF2-40B4-BE49-F238E27FC236}">
                <a16:creationId xmlns:a16="http://schemas.microsoft.com/office/drawing/2014/main" id="{432A73AB-0A51-08C2-78ED-2A32858F52A8}"/>
              </a:ext>
            </a:extLst>
          </p:cNvPr>
          <p:cNvSpPr>
            <a:spLocks noGrp="1"/>
          </p:cNvSpPr>
          <p:nvPr>
            <p:ph type="title"/>
          </p:nvPr>
        </p:nvSpPr>
        <p:spPr/>
        <p:txBody>
          <a:bodyPr/>
          <a:lstStyle/>
          <a:p>
            <a:r>
              <a:rPr lang="de-DE" sz="3200"/>
              <a:t>HKLM:\Software\Microsoft\Windows\CurrentVersion\Uninstall\*</a:t>
            </a:r>
          </a:p>
        </p:txBody>
      </p:sp>
    </p:spTree>
    <p:extLst>
      <p:ext uri="{BB962C8B-B14F-4D97-AF65-F5344CB8AC3E}">
        <p14:creationId xmlns:p14="http://schemas.microsoft.com/office/powerpoint/2010/main" val="4094250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4A5000D0-96BE-55B2-1306-3E79C484186F}"/>
              </a:ext>
            </a:extLst>
          </p:cNvPr>
          <p:cNvPicPr>
            <a:picLocks noChangeAspect="1"/>
          </p:cNvPicPr>
          <p:nvPr/>
        </p:nvPicPr>
        <p:blipFill>
          <a:blip r:embed="rId3"/>
          <a:stretch>
            <a:fillRect/>
          </a:stretch>
        </p:blipFill>
        <p:spPr>
          <a:xfrm>
            <a:off x="13454062" y="2325583"/>
            <a:ext cx="9134892" cy="5760847"/>
          </a:xfrm>
          <a:prstGeom prst="rect">
            <a:avLst/>
          </a:prstGeom>
        </p:spPr>
      </p:pic>
      <p:sp>
        <p:nvSpPr>
          <p:cNvPr id="9" name="Titel 8">
            <a:extLst>
              <a:ext uri="{FF2B5EF4-FFF2-40B4-BE49-F238E27FC236}">
                <a16:creationId xmlns:a16="http://schemas.microsoft.com/office/drawing/2014/main" id="{2C452BE9-411A-8E7B-4783-5AD625BAE663}"/>
              </a:ext>
            </a:extLst>
          </p:cNvPr>
          <p:cNvSpPr>
            <a:spLocks noGrp="1"/>
          </p:cNvSpPr>
          <p:nvPr>
            <p:ph type="title"/>
          </p:nvPr>
        </p:nvSpPr>
        <p:spPr/>
        <p:txBody>
          <a:bodyPr/>
          <a:lstStyle/>
          <a:p>
            <a:r>
              <a:rPr lang="de-DE"/>
              <a:t>PackageManagement (aka OneGet)</a:t>
            </a:r>
          </a:p>
        </p:txBody>
      </p:sp>
      <p:sp>
        <p:nvSpPr>
          <p:cNvPr id="10" name="Textplatzhalter 9">
            <a:extLst>
              <a:ext uri="{FF2B5EF4-FFF2-40B4-BE49-F238E27FC236}">
                <a16:creationId xmlns:a16="http://schemas.microsoft.com/office/drawing/2014/main" id="{BF4AD244-C3EF-7228-EF89-D008F986B854}"/>
              </a:ext>
            </a:extLst>
          </p:cNvPr>
          <p:cNvSpPr>
            <a:spLocks noGrp="1"/>
          </p:cNvSpPr>
          <p:nvPr>
            <p:ph type="body" sz="quarter" idx="10"/>
          </p:nvPr>
        </p:nvSpPr>
        <p:spPr/>
        <p:txBody>
          <a:bodyPr/>
          <a:lstStyle/>
          <a:p>
            <a:pPr marL="0" indent="0">
              <a:lnSpc>
                <a:spcPct val="150000"/>
              </a:lnSpc>
              <a:spcBef>
                <a:spcPts val="0"/>
              </a:spcBef>
              <a:buNone/>
            </a:pPr>
            <a:r>
              <a:rPr lang="en-US" sz="2400" b="1"/>
              <a:t>What is PackageManagement (OneGet)?</a:t>
            </a:r>
          </a:p>
          <a:p>
            <a:pPr marL="0" indent="0">
              <a:lnSpc>
                <a:spcPct val="150000"/>
              </a:lnSpc>
              <a:spcBef>
                <a:spcPts val="0"/>
              </a:spcBef>
              <a:buNone/>
            </a:pPr>
            <a:r>
              <a:rPr lang="en-US" sz="2400"/>
              <a:t>OneGet is a </a:t>
            </a:r>
            <a:r>
              <a:rPr lang="en-US" sz="2400" u="sng"/>
              <a:t>Windows package manager</a:t>
            </a:r>
            <a:r>
              <a:rPr lang="en-US" sz="2400"/>
              <a:t>, renamed as PackageManagement. It is a unified interface to package management systems and aims to make Software Discovery, Installation, and Inventory (SDII) work via a common set of cmdlets (and eventually a set of APIs). Regardless of the installation technology underneath, users can use these common cmdlets to install/uninstall packages, add/remove/query package repositories, and query a system for the software installed.</a:t>
            </a:r>
            <a:r>
              <a:rPr lang="en-DE" sz="2400"/>
              <a:t> </a:t>
            </a:r>
          </a:p>
          <a:p>
            <a:pPr marL="0" indent="0" algn="r">
              <a:lnSpc>
                <a:spcPct val="150000"/>
              </a:lnSpc>
              <a:spcBef>
                <a:spcPts val="0"/>
              </a:spcBef>
              <a:buNone/>
            </a:pPr>
            <a:r>
              <a:rPr lang="de-DE" sz="2000" b="1"/>
              <a:t>https://github.com/OneGet/oneget#what-is-packagemanagement-oneget</a:t>
            </a:r>
            <a:endParaRPr lang="de-DE" sz="2400" b="1"/>
          </a:p>
        </p:txBody>
      </p:sp>
    </p:spTree>
    <p:extLst>
      <p:ext uri="{BB962C8B-B14F-4D97-AF65-F5344CB8AC3E}">
        <p14:creationId xmlns:p14="http://schemas.microsoft.com/office/powerpoint/2010/main" val="1088476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4A5000D0-96BE-55B2-1306-3E79C484186F}"/>
              </a:ext>
            </a:extLst>
          </p:cNvPr>
          <p:cNvPicPr>
            <a:picLocks noChangeAspect="1"/>
          </p:cNvPicPr>
          <p:nvPr/>
        </p:nvPicPr>
        <p:blipFill>
          <a:blip r:embed="rId3"/>
          <a:stretch>
            <a:fillRect/>
          </a:stretch>
        </p:blipFill>
        <p:spPr>
          <a:xfrm>
            <a:off x="13454062" y="2325583"/>
            <a:ext cx="9134892" cy="5760847"/>
          </a:xfrm>
          <a:prstGeom prst="rect">
            <a:avLst/>
          </a:prstGeom>
        </p:spPr>
      </p:pic>
      <p:sp>
        <p:nvSpPr>
          <p:cNvPr id="9" name="Titel 8">
            <a:extLst>
              <a:ext uri="{FF2B5EF4-FFF2-40B4-BE49-F238E27FC236}">
                <a16:creationId xmlns:a16="http://schemas.microsoft.com/office/drawing/2014/main" id="{2C452BE9-411A-8E7B-4783-5AD625BAE663}"/>
              </a:ext>
            </a:extLst>
          </p:cNvPr>
          <p:cNvSpPr>
            <a:spLocks noGrp="1"/>
          </p:cNvSpPr>
          <p:nvPr>
            <p:ph type="title"/>
          </p:nvPr>
        </p:nvSpPr>
        <p:spPr/>
        <p:txBody>
          <a:bodyPr/>
          <a:lstStyle/>
          <a:p>
            <a:r>
              <a:rPr lang="en-DE">
                <a:solidFill>
                  <a:srgbClr val="C00000"/>
                </a:solidFill>
              </a:rPr>
              <a:t>Announcement</a:t>
            </a:r>
            <a:endParaRPr lang="de-DE">
              <a:solidFill>
                <a:srgbClr val="C00000"/>
              </a:solidFill>
            </a:endParaRPr>
          </a:p>
        </p:txBody>
      </p:sp>
      <p:sp>
        <p:nvSpPr>
          <p:cNvPr id="10" name="Textplatzhalter 9">
            <a:extLst>
              <a:ext uri="{FF2B5EF4-FFF2-40B4-BE49-F238E27FC236}">
                <a16:creationId xmlns:a16="http://schemas.microsoft.com/office/drawing/2014/main" id="{BF4AD244-C3EF-7228-EF89-D008F986B854}"/>
              </a:ext>
            </a:extLst>
          </p:cNvPr>
          <p:cNvSpPr>
            <a:spLocks noGrp="1"/>
          </p:cNvSpPr>
          <p:nvPr>
            <p:ph type="body" sz="quarter" idx="10"/>
          </p:nvPr>
        </p:nvSpPr>
        <p:spPr/>
        <p:txBody>
          <a:bodyPr/>
          <a:lstStyle/>
          <a:p>
            <a:pPr marL="0" indent="0">
              <a:lnSpc>
                <a:spcPct val="150000"/>
              </a:lnSpc>
              <a:spcBef>
                <a:spcPts val="0"/>
              </a:spcBef>
              <a:buNone/>
            </a:pPr>
            <a:r>
              <a:rPr lang="en-US" sz="2400" b="1"/>
              <a:t>This module is currently </a:t>
            </a:r>
            <a:r>
              <a:rPr lang="en-US" sz="2400" b="1">
                <a:solidFill>
                  <a:srgbClr val="C00000"/>
                </a:solidFill>
              </a:rPr>
              <a:t>not</a:t>
            </a:r>
            <a:r>
              <a:rPr lang="en-US" sz="2400" b="1"/>
              <a:t> in development</a:t>
            </a:r>
            <a:r>
              <a:rPr lang="en-US" sz="2400"/>
              <a:t>. We are no longer accepting any pull requests to this repository. OneGet is in a stable state and is expected to recieve only high-priority bug fixes from Microsoft in the future.</a:t>
            </a:r>
            <a:r>
              <a:rPr lang="en-DE" sz="2400"/>
              <a:t> </a:t>
            </a:r>
            <a:endParaRPr lang="en-US" sz="2400"/>
          </a:p>
          <a:p>
            <a:pPr marL="0" indent="0">
              <a:lnSpc>
                <a:spcPct val="150000"/>
              </a:lnSpc>
              <a:spcBef>
                <a:spcPts val="0"/>
              </a:spcBef>
              <a:buNone/>
            </a:pPr>
            <a:r>
              <a:rPr lang="en-US" sz="2400"/>
              <a:t>Alternatively, we would suggest looking at the community AnyPackage project as an actively developed replacement for OneGet.</a:t>
            </a:r>
            <a:endParaRPr lang="en-DE" sz="2400"/>
          </a:p>
          <a:p>
            <a:pPr marL="0" indent="0">
              <a:lnSpc>
                <a:spcPct val="150000"/>
              </a:lnSpc>
              <a:spcBef>
                <a:spcPts val="0"/>
              </a:spcBef>
              <a:buNone/>
            </a:pPr>
            <a:endParaRPr lang="en-US" sz="2400"/>
          </a:p>
          <a:p>
            <a:pPr marL="0" indent="0" algn="r">
              <a:lnSpc>
                <a:spcPct val="150000"/>
              </a:lnSpc>
              <a:spcBef>
                <a:spcPts val="0"/>
              </a:spcBef>
              <a:buNone/>
            </a:pPr>
            <a:r>
              <a:rPr lang="de-DE" sz="2000" b="1"/>
              <a:t>https://github.com/OneGet/oneget#announcement</a:t>
            </a:r>
            <a:endParaRPr lang="de-DE" sz="2400" b="1"/>
          </a:p>
        </p:txBody>
      </p:sp>
    </p:spTree>
    <p:extLst>
      <p:ext uri="{BB962C8B-B14F-4D97-AF65-F5344CB8AC3E}">
        <p14:creationId xmlns:p14="http://schemas.microsoft.com/office/powerpoint/2010/main" val="3561971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5-30055_Office Template 2012 - 16x9 - White Background">
  <a:themeElements>
    <a:clrScheme name="PoSh">
      <a:dk1>
        <a:sysClr val="windowText" lastClr="000000"/>
      </a:dk1>
      <a:lt1>
        <a:sysClr val="window" lastClr="FFFFFF"/>
      </a:lt1>
      <a:dk2>
        <a:srgbClr val="012456"/>
      </a:dk2>
      <a:lt2>
        <a:srgbClr val="EAEAEA"/>
      </a:lt2>
      <a:accent1>
        <a:srgbClr val="012456"/>
      </a:accent1>
      <a:accent2>
        <a:srgbClr val="00BFFF"/>
      </a:accent2>
      <a:accent3>
        <a:srgbClr val="006400"/>
      </a:accent3>
      <a:accent4>
        <a:srgbClr val="8A2BE2"/>
      </a:accent4>
      <a:accent5>
        <a:srgbClr val="F9F1A5"/>
      </a:accent5>
      <a:accent6>
        <a:srgbClr val="F79646"/>
      </a:accent6>
      <a:hlink>
        <a:srgbClr val="262626"/>
      </a:hlink>
      <a:folHlink>
        <a:srgbClr val="59595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Office365 Template Orange</Template>
  <TotalTime>0</TotalTime>
  <Words>1472</Words>
  <Application>Microsoft Office PowerPoint</Application>
  <PresentationFormat>Benutzerdefiniert</PresentationFormat>
  <Paragraphs>183</Paragraphs>
  <Slides>24</Slides>
  <Notes>24</Notes>
  <HiddenSlides>2</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24</vt:i4>
      </vt:variant>
    </vt:vector>
  </HeadingPairs>
  <TitlesOfParts>
    <vt:vector size="33" baseType="lpstr">
      <vt:lpstr>Arial</vt:lpstr>
      <vt:lpstr>Calibri</vt:lpstr>
      <vt:lpstr>Consolas</vt:lpstr>
      <vt:lpstr>Fira Code</vt:lpstr>
      <vt:lpstr>Helvetica</vt:lpstr>
      <vt:lpstr>Segoe UI</vt:lpstr>
      <vt:lpstr>Segoe UI Light</vt:lpstr>
      <vt:lpstr>Wingdings</vt:lpstr>
      <vt:lpstr>5-30055_Office Template 2012 - 16x9 - White Background</vt:lpstr>
      <vt:lpstr>PowerPoint-Präsentation</vt:lpstr>
      <vt:lpstr>PowerPoint-Präsentation</vt:lpstr>
      <vt:lpstr>Starring</vt:lpstr>
      <vt:lpstr>Was bisher geschah ..</vt:lpstr>
      <vt:lpstr>PackageManager (Beispiel)</vt:lpstr>
      <vt:lpstr>Windows PackageManagement?</vt:lpstr>
      <vt:lpstr>HKLM:\Software\Microsoft\Windows\CurrentVersion\Uninstall\*</vt:lpstr>
      <vt:lpstr>PackageManagement (aka OneGet)</vt:lpstr>
      <vt:lpstr>Announcement</vt:lpstr>
      <vt:lpstr>OneGet</vt:lpstr>
      <vt:lpstr>PowerPoint-Präsentation</vt:lpstr>
      <vt:lpstr>about_ModernApps</vt:lpstr>
      <vt:lpstr>Application Virtualization</vt:lpstr>
      <vt:lpstr>Windows 8</vt:lpstr>
      <vt:lpstr>PowerPoint-Präsentation</vt:lpstr>
      <vt:lpstr>about_WinGet</vt:lpstr>
      <vt:lpstr>Keivan Beigi</vt:lpstr>
      <vt:lpstr>Scott Hanselmann</vt:lpstr>
      <vt:lpstr>PowerPoint-Präsentation</vt:lpstr>
      <vt:lpstr>https://semver.org/spec/v2.0.0.html</vt:lpstr>
      <vt:lpstr>PowerPoint-Präsentation</vt:lpstr>
      <vt:lpstr>about_Future</vt:lpstr>
      <vt:lpstr>Readme</vt:lpstr>
      <vt:lpstr>Versioning is not a problem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
  <cp:lastModifiedBy/>
  <cp:revision>1</cp:revision>
  <dcterms:created xsi:type="dcterms:W3CDTF">2015-11-29T15:38:23Z</dcterms:created>
  <dcterms:modified xsi:type="dcterms:W3CDTF">2023-10-03T18:04:30Z</dcterms:modified>
</cp:coreProperties>
</file>